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sldIdLst>
    <p:sldId id="313" r:id="rId5"/>
    <p:sldId id="314" r:id="rId6"/>
    <p:sldId id="315" r:id="rId7"/>
    <p:sldId id="316" r:id="rId8"/>
    <p:sldId id="317" r:id="rId9"/>
    <p:sldId id="318" r:id="rId10"/>
    <p:sldId id="257" r:id="rId11"/>
    <p:sldId id="295" r:id="rId12"/>
    <p:sldId id="301" r:id="rId13"/>
    <p:sldId id="307" r:id="rId14"/>
    <p:sldId id="308" r:id="rId15"/>
    <p:sldId id="296" r:id="rId16"/>
    <p:sldId id="309" r:id="rId17"/>
    <p:sldId id="310" r:id="rId18"/>
    <p:sldId id="311" r:id="rId19"/>
    <p:sldId id="303" r:id="rId20"/>
    <p:sldId id="297" r:id="rId21"/>
    <p:sldId id="298" r:id="rId22"/>
    <p:sldId id="304" r:id="rId23"/>
    <p:sldId id="306" r:id="rId24"/>
    <p:sldId id="312" r:id="rId25"/>
    <p:sldId id="260" r:id="rId26"/>
    <p:sldId id="283" r:id="rId27"/>
    <p:sldId id="259" r:id="rId28"/>
    <p:sldId id="284" r:id="rId29"/>
    <p:sldId id="261" r:id="rId30"/>
    <p:sldId id="285" r:id="rId31"/>
    <p:sldId id="286" r:id="rId32"/>
    <p:sldId id="299" r:id="rId33"/>
  </p:sldIdLst>
  <p:sldSz cx="9144000" cy="514508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08" userDrawn="1">
          <p15:clr>
            <a:srgbClr val="A4A3A4"/>
          </p15:clr>
        </p15:guide>
        <p15:guide id="2" orient="horz" pos="171" userDrawn="1">
          <p15:clr>
            <a:srgbClr val="A4A3A4"/>
          </p15:clr>
        </p15:guide>
        <p15:guide id="3" orient="horz" pos="681" userDrawn="1">
          <p15:clr>
            <a:srgbClr val="A4A3A4"/>
          </p15:clr>
        </p15:guide>
        <p15:guide id="4" pos="4423" userDrawn="1">
          <p15:clr>
            <a:srgbClr val="A4A3A4"/>
          </p15:clr>
        </p15:guide>
        <p15:guide id="5" pos="2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60"/>
  </p:normalViewPr>
  <p:slideViewPr>
    <p:cSldViewPr showGuides="1">
      <p:cViewPr varScale="1">
        <p:scale>
          <a:sx n="143" d="100"/>
          <a:sy n="143" d="100"/>
        </p:scale>
        <p:origin x="2316" y="102"/>
      </p:cViewPr>
      <p:guideLst>
        <p:guide orient="horz" pos="2808"/>
        <p:guide orient="horz" pos="171"/>
        <p:guide orient="horz" pos="681"/>
        <p:guide pos="4423"/>
        <p:guide pos="2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9BB68-6998-4CFC-ACEF-4009E67DADD6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DF99B-2134-4C56-9D3B-BC1A76A3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691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5C57AA-F787-48AA-AA21-661EFBEC8735}"/>
              </a:ext>
            </a:extLst>
          </p:cNvPr>
          <p:cNvSpPr/>
          <p:nvPr userDrawn="1"/>
        </p:nvSpPr>
        <p:spPr>
          <a:xfrm>
            <a:off x="0" y="3427200"/>
            <a:ext cx="9144000" cy="1713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5F4467-9FC4-4382-A42A-F2177DBD22B0}"/>
              </a:ext>
            </a:extLst>
          </p:cNvPr>
          <p:cNvSpPr/>
          <p:nvPr userDrawn="1"/>
        </p:nvSpPr>
        <p:spPr>
          <a:xfrm>
            <a:off x="0" y="1713600"/>
            <a:ext cx="9144000" cy="171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A85783-9C2F-4312-8140-91B280478021}"/>
              </a:ext>
            </a:extLst>
          </p:cNvPr>
          <p:cNvSpPr/>
          <p:nvPr userDrawn="1"/>
        </p:nvSpPr>
        <p:spPr>
          <a:xfrm>
            <a:off x="0" y="-1"/>
            <a:ext cx="9144000" cy="1713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8000" y="2268000"/>
            <a:ext cx="5400000" cy="252000"/>
          </a:xfrm>
        </p:spPr>
        <p:txBody>
          <a:bodyPr/>
          <a:lstStyle>
            <a:lvl1pPr algn="l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304" y="2556000"/>
            <a:ext cx="5400000" cy="2520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  <a:latin typeface="+mn-lt"/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98D61011-C0DB-46A8-A648-15CD862D5511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DBF4D28-B85D-4DD9-93FD-D28B69E96C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000" y="540000"/>
            <a:ext cx="1524000" cy="409575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66D9F9A-6A1B-4862-91AC-9FB6A13A92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8000" y="4104000"/>
            <a:ext cx="5400000" cy="3600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200">
                <a:solidFill>
                  <a:schemeClr val="bg2"/>
                </a:solidFill>
              </a:defRPr>
            </a:lvl1pPr>
            <a:lvl2pPr>
              <a:lnSpc>
                <a:spcPct val="9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2pPr>
            <a:lvl3pPr>
              <a:defRPr sz="1200">
                <a:solidFill>
                  <a:schemeClr val="bg2"/>
                </a:solidFill>
              </a:defRPr>
            </a:lvl3pPr>
            <a:lvl4pPr>
              <a:defRPr sz="1200">
                <a:solidFill>
                  <a:schemeClr val="bg2"/>
                </a:solidFill>
              </a:defRPr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95303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5C57AA-F787-48AA-AA21-661EFBEC8735}"/>
              </a:ext>
            </a:extLst>
          </p:cNvPr>
          <p:cNvSpPr/>
          <p:nvPr userDrawn="1"/>
        </p:nvSpPr>
        <p:spPr>
          <a:xfrm>
            <a:off x="0" y="3427200"/>
            <a:ext cx="9144000" cy="1713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5F4467-9FC4-4382-A42A-F2177DBD22B0}"/>
              </a:ext>
            </a:extLst>
          </p:cNvPr>
          <p:cNvSpPr/>
          <p:nvPr userDrawn="1"/>
        </p:nvSpPr>
        <p:spPr>
          <a:xfrm>
            <a:off x="0" y="1713600"/>
            <a:ext cx="9144000" cy="171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A85783-9C2F-4312-8140-91B280478021}"/>
              </a:ext>
            </a:extLst>
          </p:cNvPr>
          <p:cNvSpPr/>
          <p:nvPr userDrawn="1"/>
        </p:nvSpPr>
        <p:spPr>
          <a:xfrm>
            <a:off x="0" y="-1"/>
            <a:ext cx="9144000" cy="1713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8000" y="2268000"/>
            <a:ext cx="5400000" cy="252000"/>
          </a:xfrm>
        </p:spPr>
        <p:txBody>
          <a:bodyPr/>
          <a:lstStyle>
            <a:lvl1pPr algn="l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304" y="2556000"/>
            <a:ext cx="5400000" cy="2520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  <a:latin typeface="+mn-lt"/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18AFFFF6-FADD-4CEF-A5E0-2DFEA41B9729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66D9F9A-6A1B-4862-91AC-9FB6A13A92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8000" y="4104000"/>
            <a:ext cx="5400000" cy="3600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200">
                <a:solidFill>
                  <a:schemeClr val="bg2"/>
                </a:solidFill>
              </a:defRPr>
            </a:lvl1pPr>
            <a:lvl2pPr>
              <a:lnSpc>
                <a:spcPct val="9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2pPr>
            <a:lvl3pPr>
              <a:defRPr sz="1200">
                <a:solidFill>
                  <a:schemeClr val="bg2"/>
                </a:solidFill>
              </a:defRPr>
            </a:lvl3pPr>
            <a:lvl4pPr>
              <a:defRPr sz="1200">
                <a:solidFill>
                  <a:schemeClr val="bg2"/>
                </a:solidFill>
              </a:defRPr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6544061-A91F-4171-98F3-A3EDB5542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000" y="540000"/>
            <a:ext cx="152400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07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50E5F-2652-4A60-B91C-417355D49C4A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38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Key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00" y="1116000"/>
            <a:ext cx="7200000" cy="3240000"/>
          </a:xfrm>
        </p:spPr>
        <p:txBody>
          <a:bodyPr/>
          <a:lstStyle>
            <a:lvl1pPr>
              <a:lnSpc>
                <a:spcPct val="90000"/>
              </a:lnSpc>
              <a:spcAft>
                <a:spcPts val="2400"/>
              </a:spcAft>
              <a:defRPr sz="2200"/>
            </a:lvl1pPr>
            <a:lvl2pPr marL="180000" indent="-180000">
              <a:lnSpc>
                <a:spcPct val="105000"/>
              </a:lnSpc>
              <a:spcAft>
                <a:spcPts val="2400"/>
              </a:spcAft>
              <a:buFont typeface="Arial" panose="020B0604020202020204" pitchFamily="34" charset="0"/>
              <a:buChar char="•"/>
              <a:defRPr sz="2200">
                <a:latin typeface="+mn-lt"/>
              </a:defRPr>
            </a:lvl2pPr>
            <a:lvl3pPr marL="108000" indent="-108000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  <a:defRPr sz="2200"/>
            </a:lvl3pPr>
            <a:lvl4pPr marL="108000" indent="-108000">
              <a:lnSpc>
                <a:spcPct val="90000"/>
              </a:lnSpc>
              <a:spcAft>
                <a:spcPts val="2400"/>
              </a:spcAft>
              <a:defRPr sz="2200"/>
            </a:lvl4pPr>
            <a:lvl5pPr marL="108000" indent="-108000">
              <a:lnSpc>
                <a:spcPct val="90000"/>
              </a:lnSpc>
              <a:spcAft>
                <a:spcPts val="2400"/>
              </a:spcAft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F468-D22C-493E-8FAA-A34994EA8CD4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35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Key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00" y="1116000"/>
            <a:ext cx="7200000" cy="3240000"/>
          </a:xfrm>
        </p:spPr>
        <p:txBody>
          <a:bodyPr/>
          <a:lstStyle>
            <a:lvl1pPr>
              <a:lnSpc>
                <a:spcPct val="90000"/>
              </a:lnSpc>
              <a:spcAft>
                <a:spcPts val="2000"/>
              </a:spcAft>
              <a:defRPr sz="1700"/>
            </a:lvl1pPr>
            <a:lvl2pPr marL="180000" indent="-180000">
              <a:lnSpc>
                <a:spcPct val="107000"/>
              </a:lnSpc>
              <a:spcAft>
                <a:spcPts val="2000"/>
              </a:spcAft>
              <a:buFont typeface="Arial" panose="020B0604020202020204" pitchFamily="34" charset="0"/>
              <a:buChar char="•"/>
              <a:defRPr sz="1700">
                <a:latin typeface="+mn-lt"/>
              </a:defRPr>
            </a:lvl2pPr>
            <a:lvl3pPr marL="108000" indent="-108000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  <a:defRPr sz="2200"/>
            </a:lvl3pPr>
            <a:lvl4pPr marL="108000" indent="-108000">
              <a:lnSpc>
                <a:spcPct val="90000"/>
              </a:lnSpc>
              <a:spcAft>
                <a:spcPts val="2400"/>
              </a:spcAft>
              <a:defRPr sz="2200"/>
            </a:lvl4pPr>
            <a:lvl5pPr marL="108000" indent="-108000">
              <a:lnSpc>
                <a:spcPct val="90000"/>
              </a:lnSpc>
              <a:spcAft>
                <a:spcPts val="2400"/>
              </a:spcAft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F16C-A6B6-4A62-9DD4-B15009C4449E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0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Key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00" y="1116000"/>
            <a:ext cx="7200000" cy="3240000"/>
          </a:xfrm>
        </p:spPr>
        <p:txBody>
          <a:bodyPr/>
          <a:lstStyle>
            <a:lvl1pPr>
              <a:lnSpc>
                <a:spcPct val="90000"/>
              </a:lnSpc>
              <a:spcAft>
                <a:spcPts val="1600"/>
              </a:spcAft>
              <a:defRPr sz="1400"/>
            </a:lvl1pPr>
            <a:lvl2pPr marL="180000" indent="-180000">
              <a:lnSpc>
                <a:spcPct val="105000"/>
              </a:lnSpc>
              <a:spcAft>
                <a:spcPts val="1600"/>
              </a:spcAft>
              <a:buFont typeface="Arial" panose="020B0604020202020204" pitchFamily="34" charset="0"/>
              <a:buChar char="•"/>
              <a:defRPr sz="1400">
                <a:latin typeface="+mn-lt"/>
              </a:defRPr>
            </a:lvl2pPr>
            <a:lvl3pPr marL="108000" indent="-108000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  <a:defRPr sz="2200"/>
            </a:lvl3pPr>
            <a:lvl4pPr marL="108000" indent="-108000">
              <a:lnSpc>
                <a:spcPct val="90000"/>
              </a:lnSpc>
              <a:spcAft>
                <a:spcPts val="2400"/>
              </a:spcAft>
              <a:defRPr sz="2200"/>
            </a:lvl4pPr>
            <a:lvl5pPr marL="108000" indent="-108000">
              <a:lnSpc>
                <a:spcPct val="90000"/>
              </a:lnSpc>
              <a:spcAft>
                <a:spcPts val="2400"/>
              </a:spcAft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7C49-3A58-462C-82DA-0A7DEA512537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289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wo Pa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00" y="1116000"/>
            <a:ext cx="7200000" cy="3240000"/>
          </a:xfrm>
        </p:spPr>
        <p:txBody>
          <a:bodyPr/>
          <a:lstStyle>
            <a:lvl1pPr>
              <a:lnSpc>
                <a:spcPct val="90000"/>
              </a:lnSpc>
              <a:spcAft>
                <a:spcPts val="2400"/>
              </a:spcAft>
              <a:defRPr sz="2200"/>
            </a:lvl1pPr>
            <a:lvl2pPr marL="0" indent="0">
              <a:lnSpc>
                <a:spcPct val="105000"/>
              </a:lnSpc>
              <a:spcAft>
                <a:spcPts val="2400"/>
              </a:spcAft>
              <a:buFont typeface="Arial" panose="020B0604020202020204" pitchFamily="34" charset="0"/>
              <a:buNone/>
              <a:defRPr sz="2200">
                <a:latin typeface="+mn-lt"/>
              </a:defRPr>
            </a:lvl2pPr>
            <a:lvl3pPr marL="108000" indent="-108000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  <a:defRPr sz="2200"/>
            </a:lvl3pPr>
            <a:lvl4pPr marL="108000" indent="-108000">
              <a:lnSpc>
                <a:spcPct val="90000"/>
              </a:lnSpc>
              <a:spcAft>
                <a:spcPts val="2400"/>
              </a:spcAft>
              <a:defRPr sz="2200"/>
            </a:lvl4pPr>
            <a:lvl5pPr marL="108000" indent="-108000">
              <a:lnSpc>
                <a:spcPct val="90000"/>
              </a:lnSpc>
              <a:spcAft>
                <a:spcPts val="2400"/>
              </a:spcAft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51E0-7B4C-4495-BFC2-646DB7E6C6D8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07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hree Pa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00" y="1116000"/>
            <a:ext cx="7200000" cy="3240000"/>
          </a:xfrm>
        </p:spPr>
        <p:txBody>
          <a:bodyPr/>
          <a:lstStyle>
            <a:lvl1pPr>
              <a:lnSpc>
                <a:spcPct val="90000"/>
              </a:lnSpc>
              <a:spcAft>
                <a:spcPts val="2000"/>
              </a:spcAft>
              <a:defRPr sz="1700"/>
            </a:lvl1pPr>
            <a:lvl2pPr marL="0" indent="0">
              <a:lnSpc>
                <a:spcPct val="105000"/>
              </a:lnSpc>
              <a:spcAft>
                <a:spcPts val="2000"/>
              </a:spcAft>
              <a:buFont typeface="Arial" panose="020B0604020202020204" pitchFamily="34" charset="0"/>
              <a:buNone/>
              <a:defRPr sz="1700">
                <a:latin typeface="+mn-lt"/>
              </a:defRPr>
            </a:lvl2pPr>
            <a:lvl3pPr marL="108000" indent="-108000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  <a:defRPr sz="2200"/>
            </a:lvl3pPr>
            <a:lvl4pPr marL="108000" indent="-108000">
              <a:lnSpc>
                <a:spcPct val="90000"/>
              </a:lnSpc>
              <a:spcAft>
                <a:spcPts val="2400"/>
              </a:spcAft>
              <a:defRPr sz="2200"/>
            </a:lvl4pPr>
            <a:lvl5pPr marL="108000" indent="-108000">
              <a:lnSpc>
                <a:spcPct val="90000"/>
              </a:lnSpc>
              <a:spcAft>
                <a:spcPts val="2400"/>
              </a:spcAft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56D-6101-4CDD-93F5-DEAB2E7B0EB2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65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Four Pa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00" y="1116000"/>
            <a:ext cx="7200000" cy="3240000"/>
          </a:xfrm>
        </p:spPr>
        <p:txBody>
          <a:bodyPr/>
          <a:lstStyle>
            <a:lvl1pPr>
              <a:lnSpc>
                <a:spcPct val="90000"/>
              </a:lnSpc>
              <a:spcAft>
                <a:spcPts val="1600"/>
              </a:spcAft>
              <a:defRPr sz="1400"/>
            </a:lvl1pPr>
            <a:lvl2pPr marL="0" indent="0">
              <a:lnSpc>
                <a:spcPct val="102000"/>
              </a:lnSpc>
              <a:spcAft>
                <a:spcPts val="1600"/>
              </a:spcAft>
              <a:buFont typeface="Arial" panose="020B0604020202020204" pitchFamily="34" charset="0"/>
              <a:buNone/>
              <a:defRPr sz="1400">
                <a:latin typeface="+mn-lt"/>
              </a:defRPr>
            </a:lvl2pPr>
            <a:lvl3pPr marL="108000" indent="-108000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  <a:defRPr sz="2200"/>
            </a:lvl3pPr>
            <a:lvl4pPr marL="108000" indent="-108000">
              <a:lnSpc>
                <a:spcPct val="90000"/>
              </a:lnSpc>
              <a:spcAft>
                <a:spcPts val="2400"/>
              </a:spcAft>
              <a:defRPr sz="2200"/>
            </a:lvl4pPr>
            <a:lvl5pPr marL="108000" indent="-108000">
              <a:lnSpc>
                <a:spcPct val="90000"/>
              </a:lnSpc>
              <a:spcAft>
                <a:spcPts val="2400"/>
              </a:spcAft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D875-B60D-4A8E-B95E-C33BC6EB1A10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80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200"/>
            </a:lvl1pPr>
            <a:lvl2pPr>
              <a:lnSpc>
                <a:spcPct val="107000"/>
              </a:lnSpc>
              <a:defRPr sz="1100">
                <a:latin typeface="+mn-lt"/>
              </a:defRPr>
            </a:lvl2pPr>
            <a:lvl3pPr marL="108000" indent="-108000">
              <a:lnSpc>
                <a:spcPct val="107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100"/>
            </a:lvl3pPr>
            <a:lvl4pPr marL="216000" indent="-108000">
              <a:lnSpc>
                <a:spcPct val="107000"/>
              </a:lnSpc>
              <a:defRPr sz="1100"/>
            </a:lvl4pPr>
            <a:lvl5pPr marL="324000">
              <a:lnSpc>
                <a:spcPct val="107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66F3F-D816-4372-BDF6-AEFCB90AF69D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A39DE3-5B18-448B-9ABA-C797DAB8DF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0876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lnSpc>
                <a:spcPct val="107000"/>
              </a:lnSpc>
              <a:defRPr/>
            </a:lvl3pPr>
            <a:lvl4pPr>
              <a:lnSpc>
                <a:spcPct val="107000"/>
              </a:lnSpc>
              <a:defRPr/>
            </a:lvl4pPr>
            <a:lvl5pPr>
              <a:lnSpc>
                <a:spcPct val="107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7FC9F-72E7-46D4-9D92-CFBA6016BFD2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C7179C3-095E-4BAD-AC3E-C2B9F06BB5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1572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Two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00" y="1800000"/>
            <a:ext cx="3384000" cy="2520000"/>
          </a:xfrm>
        </p:spPr>
        <p:txBody>
          <a:bodyPr/>
          <a:lstStyle>
            <a:lvl3pPr>
              <a:lnSpc>
                <a:spcPct val="107000"/>
              </a:lnSpc>
              <a:defRPr/>
            </a:lvl3pPr>
            <a:lvl4pPr>
              <a:lnSpc>
                <a:spcPct val="107000"/>
              </a:lnSpc>
              <a:defRPr/>
            </a:lvl4pPr>
            <a:lvl5pPr>
              <a:lnSpc>
                <a:spcPct val="107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0868-8826-4EF0-BF71-33AF4585D25E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F33F965-2AB3-4452-8CA0-4E486A729D6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80000" y="1800000"/>
            <a:ext cx="3384000" cy="2520000"/>
          </a:xfrm>
        </p:spPr>
        <p:txBody>
          <a:bodyPr/>
          <a:lstStyle>
            <a:lvl3pPr>
              <a:lnSpc>
                <a:spcPct val="107000"/>
              </a:lnSpc>
              <a:defRPr/>
            </a:lvl3pPr>
            <a:lvl4pPr>
              <a:lnSpc>
                <a:spcPct val="107000"/>
              </a:lnSpc>
              <a:defRPr/>
            </a:lvl4pPr>
            <a:lvl5pPr>
              <a:lnSpc>
                <a:spcPct val="107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A3F14FE-93B1-4997-8AA4-79D98F685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3296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Thre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00" y="1800000"/>
            <a:ext cx="2160000" cy="2520000"/>
          </a:xfrm>
        </p:spPr>
        <p:txBody>
          <a:bodyPr/>
          <a:lstStyle>
            <a:lvl3pPr>
              <a:lnSpc>
                <a:spcPct val="107000"/>
              </a:lnSpc>
              <a:defRPr/>
            </a:lvl3pPr>
            <a:lvl4pPr>
              <a:lnSpc>
                <a:spcPct val="107000"/>
              </a:lnSpc>
              <a:defRPr/>
            </a:lvl4pPr>
            <a:lvl5pPr>
              <a:lnSpc>
                <a:spcPct val="107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0F9C3-9A7F-4DD8-8B42-A28478D4072C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F33F965-2AB3-4452-8CA0-4E486A729D6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481200" y="1800000"/>
            <a:ext cx="2160000" cy="2520000"/>
          </a:xfrm>
        </p:spPr>
        <p:txBody>
          <a:bodyPr/>
          <a:lstStyle>
            <a:lvl3pPr>
              <a:lnSpc>
                <a:spcPct val="107000"/>
              </a:lnSpc>
              <a:defRPr/>
            </a:lvl3pPr>
            <a:lvl4pPr>
              <a:lnSpc>
                <a:spcPct val="107000"/>
              </a:lnSpc>
              <a:defRPr/>
            </a:lvl4pPr>
            <a:lvl5pPr>
              <a:lnSpc>
                <a:spcPct val="107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552351-9E19-4E47-9950-CDDF0FA2251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40000" y="1800000"/>
            <a:ext cx="2160000" cy="2520000"/>
          </a:xfrm>
        </p:spPr>
        <p:txBody>
          <a:bodyPr/>
          <a:lstStyle>
            <a:lvl3pPr>
              <a:lnSpc>
                <a:spcPct val="107000"/>
              </a:lnSpc>
              <a:defRPr/>
            </a:lvl3pPr>
            <a:lvl4pPr>
              <a:lnSpc>
                <a:spcPct val="107000"/>
              </a:lnSpc>
              <a:defRPr/>
            </a:lvl4pPr>
            <a:lvl5pPr>
              <a:lnSpc>
                <a:spcPct val="107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5138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_On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CEFD-33CD-44D8-A233-BDB1ED45C292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584000"/>
            <a:ext cx="3384000" cy="226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7E7D6F6-6E17-4996-ABAB-1865727E49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8000" y="3960000"/>
            <a:ext cx="3384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1DB99B6-40BD-4B8E-8340-093461521A8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000" y="1584000"/>
            <a:ext cx="3384000" cy="2268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300"/>
              </a:spcAft>
              <a:defRPr sz="900">
                <a:latin typeface="+mn-lt"/>
              </a:defRPr>
            </a:lvl2pPr>
            <a:lvl3pPr>
              <a:lnSpc>
                <a:spcPct val="105000"/>
              </a:lnSpc>
              <a:spcAft>
                <a:spcPts val="0"/>
              </a:spcAft>
              <a:defRPr sz="8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18285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_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22DD6-6987-4CA2-BB6D-812F3EA5ECBA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584000"/>
            <a:ext cx="3384000" cy="226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7E7D6F6-6E17-4996-ABAB-1865727E49C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00" y="3960000"/>
            <a:ext cx="3384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709A593-1480-4AE0-8F09-4D135395FC8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80000" y="1584000"/>
            <a:ext cx="3384000" cy="226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64DD59E2-45E3-4075-A5FD-1BF15D3B7B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80000" y="3960000"/>
            <a:ext cx="3384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91249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_Tw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C42-7321-46AD-9D2A-5AEC8FDBE92E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584000"/>
            <a:ext cx="1944000" cy="129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1DB99B6-40BD-4B8E-8340-093461521A8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40000" y="1584000"/>
            <a:ext cx="4680000" cy="1296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300"/>
              </a:spcAft>
              <a:defRPr sz="900">
                <a:latin typeface="+mn-lt"/>
              </a:defRPr>
            </a:lvl2pPr>
            <a:lvl3pPr>
              <a:lnSpc>
                <a:spcPct val="105000"/>
              </a:lnSpc>
              <a:spcAft>
                <a:spcPts val="0"/>
              </a:spcAft>
              <a:defRPr sz="8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4FEFC742-1A61-41F9-98CE-0C6C4709354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08000" y="3168000"/>
            <a:ext cx="1944000" cy="129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DC6975B1-2C6E-49CD-81A6-6D4E9C29EBE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40000" y="3168000"/>
            <a:ext cx="4680000" cy="1296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300"/>
              </a:spcAft>
              <a:defRPr sz="900">
                <a:latin typeface="+mn-lt"/>
              </a:defRPr>
            </a:lvl2pPr>
            <a:lvl3pPr>
              <a:lnSpc>
                <a:spcPct val="105000"/>
              </a:lnSpc>
              <a:spcAft>
                <a:spcPts val="0"/>
              </a:spcAft>
              <a:defRPr sz="8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6052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_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DC6B7-6EE2-4757-BA63-C9AAC98411E4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908000"/>
            <a:ext cx="2160000" cy="144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4FEFC742-1A61-41F9-98CE-0C6C4709354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92000" y="1908000"/>
            <a:ext cx="2160000" cy="144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DBAA2001-0E91-403A-BA51-8DCFABD97DB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976000" y="1908000"/>
            <a:ext cx="2160000" cy="144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04EAE6-24DA-4004-BA1B-889FC9C001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00" y="3492000"/>
            <a:ext cx="2160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E08F0920-799C-4AED-99F8-0B5BEBE9FA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92000" y="3492000"/>
            <a:ext cx="2160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1813BF9E-849F-4993-BA55-099A3E8D1F4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76000" y="3492000"/>
            <a:ext cx="2160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61733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_Thre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B911-40E6-4BF4-8325-98AA8CAD4B6C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598400"/>
            <a:ext cx="2160000" cy="144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4FEFC742-1A61-41F9-98CE-0C6C4709354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92000" y="1598400"/>
            <a:ext cx="2160000" cy="144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DBAA2001-0E91-403A-BA51-8DCFABD97DB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976000" y="1598400"/>
            <a:ext cx="2160000" cy="144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AF4EEFE-839B-453A-BE01-CAA9B0E106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08000" y="3168000"/>
            <a:ext cx="2160000" cy="144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600"/>
              </a:spcAft>
              <a:defRPr sz="900">
                <a:latin typeface="+mn-lt"/>
              </a:defRPr>
            </a:lvl2pPr>
            <a:lvl3pPr>
              <a:lnSpc>
                <a:spcPct val="105000"/>
              </a:lnSpc>
              <a:spcAft>
                <a:spcPts val="0"/>
              </a:spcAft>
              <a:defRPr sz="8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BAFFFE8D-03D4-4E79-9DCD-489748D67F8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92000" y="3168000"/>
            <a:ext cx="2160000" cy="144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600"/>
              </a:spcAft>
              <a:defRPr sz="900">
                <a:latin typeface="+mn-lt"/>
              </a:defRPr>
            </a:lvl2pPr>
            <a:lvl3pPr>
              <a:lnSpc>
                <a:spcPct val="105000"/>
              </a:lnSpc>
              <a:spcAft>
                <a:spcPts val="0"/>
              </a:spcAft>
              <a:defRPr sz="8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1B54617-CE6C-46AF-9DF9-1DCF20F1869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76000" y="3168000"/>
            <a:ext cx="2160000" cy="144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600"/>
              </a:spcAft>
              <a:defRPr sz="900">
                <a:latin typeface="+mn-lt"/>
              </a:defRPr>
            </a:lvl2pPr>
            <a:lvl3pPr>
              <a:lnSpc>
                <a:spcPct val="105000"/>
              </a:lnSpc>
              <a:spcAft>
                <a:spcPts val="0"/>
              </a:spcAft>
              <a:defRPr sz="8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669263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_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DE9B-AA2A-491D-8ABE-7768C420E545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2196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04EAE6-24DA-4004-BA1B-889FC9C001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00" y="3330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84AA492-EA0A-4835-B98E-1E15F0EE7BF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880000" y="2196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BD65FD91-75E4-4943-BE27-DFF8A2D428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752000" y="2196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3DE60C8B-C548-4269-A42B-A6930387DC1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24000" y="2196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DADD3CFF-FF61-4307-A817-A67780DD621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880000" y="3330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6B6C9996-DDBD-41CA-B6FE-AFBED700354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752000" y="3330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0441857D-EAA5-41CC-BA73-A72D6319204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624000" y="3330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30454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_Four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9C149-30CF-46E9-9A20-8E5CC7CC3D26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584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84AA492-EA0A-4835-B98E-1E15F0EE7BF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880000" y="1584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BD65FD91-75E4-4943-BE27-DFF8A2D428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752000" y="1584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3DE60C8B-C548-4269-A42B-A6930387DC1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24000" y="1584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09E669-51DD-4147-AF74-681CF202A48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08000" y="2700000"/>
            <a:ext cx="1548000" cy="180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600"/>
              </a:spcAft>
              <a:defRPr sz="900">
                <a:latin typeface="+mn-lt"/>
              </a:defRPr>
            </a:lvl2pPr>
            <a:lvl3pPr>
              <a:lnSpc>
                <a:spcPct val="105000"/>
              </a:lnSpc>
              <a:spcAft>
                <a:spcPts val="0"/>
              </a:spcAft>
              <a:defRPr sz="8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B0455F4D-F3FF-4B7B-B2EA-F43F9A479AF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880000" y="2700000"/>
            <a:ext cx="1548000" cy="180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600"/>
              </a:spcAft>
              <a:defRPr sz="900">
                <a:latin typeface="+mn-lt"/>
              </a:defRPr>
            </a:lvl2pPr>
            <a:lvl3pPr>
              <a:lnSpc>
                <a:spcPct val="105000"/>
              </a:lnSpc>
              <a:spcAft>
                <a:spcPts val="0"/>
              </a:spcAft>
              <a:defRPr sz="8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F71B9DAD-91B7-4C44-ADAE-27BA021E7BB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752000" y="2700000"/>
            <a:ext cx="1548000" cy="180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600"/>
              </a:spcAft>
              <a:defRPr sz="900">
                <a:latin typeface="+mn-lt"/>
              </a:defRPr>
            </a:lvl2pPr>
            <a:lvl3pPr>
              <a:lnSpc>
                <a:spcPct val="105000"/>
              </a:lnSpc>
              <a:spcAft>
                <a:spcPts val="0"/>
              </a:spcAft>
              <a:defRPr sz="8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402D5685-6307-4026-92F6-81268E8C461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624000" y="2700000"/>
            <a:ext cx="1548000" cy="180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600"/>
              </a:spcAft>
              <a:defRPr sz="900">
                <a:latin typeface="+mn-lt"/>
              </a:defRPr>
            </a:lvl2pPr>
            <a:lvl3pPr>
              <a:lnSpc>
                <a:spcPct val="105000"/>
              </a:lnSpc>
              <a:spcAft>
                <a:spcPts val="0"/>
              </a:spcAft>
              <a:defRPr sz="8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678659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_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1EB23-FD26-4667-BEDC-CD18947359A9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584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84AA492-EA0A-4835-B98E-1E15F0EE7BF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880000" y="1584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BD65FD91-75E4-4943-BE27-DFF8A2D428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752000" y="1584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3DE60C8B-C548-4269-A42B-A6930387DC1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24000" y="1584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FF1DE60A-0F83-4D7E-B4F9-401F3B91E59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08000" y="3096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816B7E4D-8FAE-4FE6-8C96-2A9564A98E7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880000" y="3096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CA2FBCA2-C5FA-487E-9D20-9F7C07C325D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752000" y="3096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FB26248D-8A32-43C9-ABB1-DE46D11CB2C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624000" y="3096000"/>
            <a:ext cx="1548000" cy="104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F0859472-B226-4861-8A99-6B1712201B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00" y="2700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00651CC2-599E-4051-AE67-B5121A29BAD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880000" y="2700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DB17F2F4-DD0C-405A-8D6B-BE961FE91CA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52000" y="2700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AE77C902-6EF2-412E-885C-1203790889B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624000" y="2700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0B90E875-1A00-4692-AFD2-8998BA87B24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008000" y="4212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B58B720-F280-4E33-AFAF-9606306E03F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880000" y="4212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BF55BFD9-CFE9-4DC2-BF64-C099C6F6FBE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752000" y="4212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44DA8671-5B26-42A3-9A95-49DC3C20E04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624000" y="4212000"/>
            <a:ext cx="1548000" cy="360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900"/>
            </a:lvl1pPr>
            <a:lvl2pPr>
              <a:lnSpc>
                <a:spcPct val="105000"/>
              </a:lnSpc>
              <a:spcAft>
                <a:spcPts val="0"/>
              </a:spcAft>
              <a:defRPr sz="900">
                <a:latin typeface="+mn-lt"/>
              </a:defRPr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1495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AB88-4814-4B45-9B80-3378D150B2C6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584000"/>
            <a:ext cx="3384000" cy="288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A24CF1-53FE-4E66-8F22-DB9321FA87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9999" y="1583999"/>
            <a:ext cx="3528001" cy="2880000"/>
          </a:xfrm>
        </p:spPr>
        <p:txBody>
          <a:bodyPr/>
          <a:lstStyle>
            <a:lvl2pPr>
              <a:spcAft>
                <a:spcPts val="1200"/>
              </a:spcAft>
              <a:defRPr sz="80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194532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+ Text_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62FB-06C4-48D6-B0C9-8F80C2B2EC45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584000"/>
            <a:ext cx="3384000" cy="165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A24CF1-53FE-4E66-8F22-DB9321FA87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00" y="3456000"/>
            <a:ext cx="3384000" cy="1080000"/>
          </a:xfrm>
        </p:spPr>
        <p:txBody>
          <a:bodyPr/>
          <a:lstStyle>
            <a:lvl2pPr>
              <a:spcAft>
                <a:spcPts val="1200"/>
              </a:spcAft>
              <a:defRPr sz="80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D885579-A3F5-4A94-B20D-8E03F72111A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80000" y="1584000"/>
            <a:ext cx="3384000" cy="165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95D8B86B-5DAE-4B2A-B803-627ECBD0A7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80000" y="3456000"/>
            <a:ext cx="3384000" cy="1080000"/>
          </a:xfrm>
        </p:spPr>
        <p:txBody>
          <a:bodyPr/>
          <a:lstStyle>
            <a:lvl2pPr>
              <a:spcAft>
                <a:spcPts val="1200"/>
              </a:spcAft>
              <a:defRPr sz="80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4247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+ Text_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BA6E-D002-4B47-9C53-9FFA3C919C09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584000"/>
            <a:ext cx="1944000" cy="129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A24CF1-53FE-4E66-8F22-DB9321FA87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40000" y="1584000"/>
            <a:ext cx="4968000" cy="1296000"/>
          </a:xfrm>
        </p:spPr>
        <p:txBody>
          <a:bodyPr/>
          <a:lstStyle>
            <a:lvl2pPr>
              <a:spcAft>
                <a:spcPts val="1200"/>
              </a:spcAft>
              <a:defRPr sz="80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40C4C351-51D4-409C-9403-4360129DA39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08000" y="3168000"/>
            <a:ext cx="1944000" cy="129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8300FBD7-8F03-4FCD-82CB-FCEE295E9C0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40000" y="3168000"/>
            <a:ext cx="4968000" cy="1296000"/>
          </a:xfrm>
        </p:spPr>
        <p:txBody>
          <a:bodyPr/>
          <a:lstStyle>
            <a:lvl2pPr>
              <a:spcAft>
                <a:spcPts val="1200"/>
              </a:spcAft>
              <a:defRPr sz="80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65225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s +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2DCE801-26F4-43D2-B833-0342B0FA51C9}"/>
              </a:ext>
            </a:extLst>
          </p:cNvPr>
          <p:cNvSpPr/>
          <p:nvPr userDrawn="1"/>
        </p:nvSpPr>
        <p:spPr>
          <a:xfrm>
            <a:off x="1008000" y="1583999"/>
            <a:ext cx="3384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A40A-1A0F-4D96-9A20-DD5A3797196D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F0070779-FBBA-47BF-9F68-0D1EEF842AEF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1368000" y="1656000"/>
            <a:ext cx="1260000" cy="126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6" name="Chart Placeholder 7">
            <a:extLst>
              <a:ext uri="{FF2B5EF4-FFF2-40B4-BE49-F238E27FC236}">
                <a16:creationId xmlns:a16="http://schemas.microsoft.com/office/drawing/2014/main" id="{55746A21-A75D-438C-A74C-07E94CA4292D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2772000" y="1656000"/>
            <a:ext cx="1260000" cy="126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7" name="Chart Placeholder 7">
            <a:extLst>
              <a:ext uri="{FF2B5EF4-FFF2-40B4-BE49-F238E27FC236}">
                <a16:creationId xmlns:a16="http://schemas.microsoft.com/office/drawing/2014/main" id="{5F399966-99CD-45F1-AC36-3091F9A6156A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1368000" y="3024000"/>
            <a:ext cx="1260000" cy="126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8" name="Chart Placeholder 7">
            <a:extLst>
              <a:ext uri="{FF2B5EF4-FFF2-40B4-BE49-F238E27FC236}">
                <a16:creationId xmlns:a16="http://schemas.microsoft.com/office/drawing/2014/main" id="{0F7424E8-A05B-4007-921E-96A51B35A3B2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2772000" y="3024000"/>
            <a:ext cx="1260000" cy="126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2333821-9EF8-4426-987D-A30D443240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68000" y="2880000"/>
            <a:ext cx="1260000" cy="180000"/>
          </a:xfrm>
        </p:spPr>
        <p:txBody>
          <a:bodyPr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1A3E80C-D76E-4D02-BF15-335E247F125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772000" y="2883450"/>
            <a:ext cx="1260000" cy="180000"/>
          </a:xfrm>
        </p:spPr>
        <p:txBody>
          <a:bodyPr/>
          <a:lstStyle>
            <a:lvl1pPr algn="ctr">
              <a:defRPr sz="600">
                <a:solidFill>
                  <a:schemeClr val="accent1"/>
                </a:solidFill>
              </a:defRPr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1AC1E137-0F11-40DA-9D18-70AE047C293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68000" y="4212000"/>
            <a:ext cx="1260000" cy="180000"/>
          </a:xfrm>
        </p:spPr>
        <p:txBody>
          <a:bodyPr/>
          <a:lstStyle>
            <a:lvl1pPr algn="ctr">
              <a:defRPr sz="600">
                <a:solidFill>
                  <a:schemeClr val="accent2"/>
                </a:solidFill>
              </a:defRPr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163CC4BC-CB80-4AB6-A741-750EE22A117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72000" y="4212000"/>
            <a:ext cx="1260000" cy="180000"/>
          </a:xfrm>
        </p:spPr>
        <p:txBody>
          <a:bodyPr/>
          <a:lstStyle>
            <a:lvl1pPr algn="ctr">
              <a:defRPr sz="600">
                <a:solidFill>
                  <a:schemeClr val="accent3"/>
                </a:solidFill>
              </a:defRPr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7B344BF-50AE-44B5-8F36-3A4697BE864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80000" y="1584000"/>
            <a:ext cx="3528000" cy="2880000"/>
          </a:xfrm>
        </p:spPr>
        <p:txBody>
          <a:bodyPr/>
          <a:lstStyle>
            <a:lvl2pPr marL="108000" indent="-108000">
              <a:lnSpc>
                <a:spcPct val="105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80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24378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_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00" y="2304000"/>
            <a:ext cx="3240000" cy="252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B34ED0-9753-40DF-BF31-262917458EB5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2592000"/>
            <a:ext cx="3240000" cy="252000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11B61-4CC6-4A3A-B7FA-32EA9ADD1F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508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4317D2B-50DF-469D-B053-A6EF423DD7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8000" y="1764000"/>
            <a:ext cx="1080000" cy="432000"/>
          </a:xfrm>
        </p:spPr>
        <p:txBody>
          <a:bodyPr/>
          <a:lstStyle>
            <a:lvl1pPr>
              <a:lnSpc>
                <a:spcPct val="90000"/>
              </a:lnSpc>
              <a:defRPr sz="3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4435512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_op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00" y="2304000"/>
            <a:ext cx="3240000" cy="2520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F6ABBB-D168-4CE8-B30D-A359426E35D4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2592000"/>
            <a:ext cx="3240000" cy="252000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11B61-4CC6-4A3A-B7FA-32EA9ADD1F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508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4317D2B-50DF-469D-B053-A6EF423DD7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8000" y="1764000"/>
            <a:ext cx="1080000" cy="432000"/>
          </a:xfrm>
        </p:spPr>
        <p:txBody>
          <a:bodyPr/>
          <a:lstStyle>
            <a:lvl1pPr>
              <a:lnSpc>
                <a:spcPct val="90000"/>
              </a:lnSpc>
              <a:defRPr sz="3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12551310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_op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00" y="2304000"/>
            <a:ext cx="3240000" cy="2520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250123-6C91-45D1-93D2-5FD6406DFAF4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2592000"/>
            <a:ext cx="3240000" cy="252000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11B61-4CC6-4A3A-B7FA-32EA9ADD1F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508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4317D2B-50DF-469D-B053-A6EF423DD7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8000" y="1764000"/>
            <a:ext cx="1080000" cy="432000"/>
          </a:xfrm>
        </p:spPr>
        <p:txBody>
          <a:bodyPr/>
          <a:lstStyle>
            <a:lvl1pPr>
              <a:lnSpc>
                <a:spcPct val="90000"/>
              </a:lnSpc>
              <a:defRPr sz="3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9370954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Quote_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00" y="2268000"/>
            <a:ext cx="2520000" cy="1800000"/>
          </a:xfrm>
        </p:spPr>
        <p:txBody>
          <a:bodyPr/>
          <a:lstStyle>
            <a:lvl1pPr algn="r">
              <a:defRPr sz="2000" cap="all"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981C1E-0809-4BB6-9B1E-0203E2A53582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11B61-4CC6-4A3A-B7FA-32EA9ADD1F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508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8" name="Picture 7" descr="A picture containing bridge, drawing&#10;&#10;Description automatically generated">
            <a:extLst>
              <a:ext uri="{FF2B5EF4-FFF2-40B4-BE49-F238E27FC236}">
                <a16:creationId xmlns:a16="http://schemas.microsoft.com/office/drawing/2014/main" id="{E6AD1FEB-E47E-47E6-ABE0-34A22E6895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00" y="648000"/>
            <a:ext cx="1341123" cy="1182626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EF81256-37FA-4BCA-8698-8F3B81210B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00" y="4104000"/>
            <a:ext cx="2520000" cy="468000"/>
          </a:xfrm>
        </p:spPr>
        <p:txBody>
          <a:bodyPr anchor="b" anchorCtr="0"/>
          <a:lstStyle>
            <a:lvl1pPr algn="r">
              <a:lnSpc>
                <a:spcPct val="90000"/>
              </a:lnSpc>
              <a:spcAft>
                <a:spcPts val="0"/>
              </a:spcAft>
              <a:defRPr sz="1400" i="1">
                <a:solidFill>
                  <a:schemeClr val="accent6"/>
                </a:solidFill>
                <a:latin typeface="Lato" panose="020F0502020204030203" pitchFamily="34" charset="0"/>
              </a:defRPr>
            </a:lvl1pPr>
            <a:lvl2pPr algn="r">
              <a:lnSpc>
                <a:spcPct val="90000"/>
              </a:lnSpc>
              <a:spcAft>
                <a:spcPts val="0"/>
              </a:spcAft>
              <a:defRPr sz="1400" i="1">
                <a:solidFill>
                  <a:schemeClr val="accent6"/>
                </a:solidFill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14830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Quote_op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00" y="2268000"/>
            <a:ext cx="2520000" cy="1800000"/>
          </a:xfrm>
        </p:spPr>
        <p:txBody>
          <a:bodyPr/>
          <a:lstStyle>
            <a:lvl1pPr algn="r">
              <a:defRPr sz="20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428D411-1DFE-4E60-AB72-559FDE68F36F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11B61-4CC6-4A3A-B7FA-32EA9ADD1F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508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EF81256-37FA-4BCA-8698-8F3B81210B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00" y="4104000"/>
            <a:ext cx="2520000" cy="468000"/>
          </a:xfrm>
        </p:spPr>
        <p:txBody>
          <a:bodyPr anchor="b" anchorCtr="0"/>
          <a:lstStyle>
            <a:lvl1pPr algn="r">
              <a:lnSpc>
                <a:spcPct val="90000"/>
              </a:lnSpc>
              <a:spcAft>
                <a:spcPts val="0"/>
              </a:spcAft>
              <a:defRPr sz="1400" i="1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 algn="r">
              <a:lnSpc>
                <a:spcPct val="90000"/>
              </a:lnSpc>
              <a:spcAft>
                <a:spcPts val="0"/>
              </a:spcAft>
              <a:defRPr sz="1400" i="1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50DBD8-70EB-4922-B75C-79EBFF0E24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00" y="648000"/>
            <a:ext cx="1341123" cy="118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298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Quote_op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D53DC8-7043-4D31-8146-D3F543D082B5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11B61-4CC6-4A3A-B7FA-32EA9ADD1F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508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E4E95EB8-0CC7-47D4-80D7-E1217B959C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00" y="648000"/>
            <a:ext cx="1341123" cy="1182626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798A2A-F2AC-434B-81AB-150E0E4C299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00" y="2267999"/>
            <a:ext cx="2520000" cy="18000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ts val="0"/>
              </a:spcAft>
              <a:defRPr sz="2000" cap="all" baseline="0"/>
            </a:lvl1pPr>
            <a:lvl2pPr algn="ctr">
              <a:lnSpc>
                <a:spcPct val="90000"/>
              </a:lnSpc>
              <a:spcAft>
                <a:spcPts val="0"/>
              </a:spcAft>
              <a:defRPr sz="1800">
                <a:solidFill>
                  <a:schemeClr val="accent5"/>
                </a:solidFill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408086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Quote_opt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6533A8A-3B30-4164-897B-DD384123001E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11B61-4CC6-4A3A-B7FA-32EA9ADD1F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508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798A2A-F2AC-434B-81AB-150E0E4C299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00" y="2267999"/>
            <a:ext cx="2520000" cy="18000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ts val="0"/>
              </a:spcAft>
              <a:defRPr sz="2000" cap="all" baseline="0">
                <a:solidFill>
                  <a:schemeClr val="bg1"/>
                </a:solidFill>
              </a:defRPr>
            </a:lvl1pPr>
            <a:lvl2pPr algn="ctr">
              <a:lnSpc>
                <a:spcPct val="90000"/>
              </a:lnSpc>
              <a:spcAft>
                <a:spcPts val="0"/>
              </a:spcAft>
              <a:defRPr sz="1800">
                <a:solidFill>
                  <a:schemeClr val="accent5"/>
                </a:solidFill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06648D7C-12F9-4E08-AB38-EC39BD48A3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00" y="648000"/>
            <a:ext cx="1341123" cy="1182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70389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36868-C2C3-4142-AF6F-E1DC10323E58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DE9F3A-F8A9-47C8-AF2B-F83258DEC10E}"/>
              </a:ext>
            </a:extLst>
          </p:cNvPr>
          <p:cNvSpPr/>
          <p:nvPr userDrawn="1"/>
        </p:nvSpPr>
        <p:spPr>
          <a:xfrm>
            <a:off x="1008000" y="1583999"/>
            <a:ext cx="720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2F74E804-080E-414F-8CB0-49AA7C67D5A7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2124000" y="1692000"/>
            <a:ext cx="1260000" cy="234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6" name="Chart Placeholder 7">
            <a:extLst>
              <a:ext uri="{FF2B5EF4-FFF2-40B4-BE49-F238E27FC236}">
                <a16:creationId xmlns:a16="http://schemas.microsoft.com/office/drawing/2014/main" id="{F2D85EB5-6280-4EA9-8408-F1FC87036871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3996000" y="1692000"/>
            <a:ext cx="1260000" cy="234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7" name="Chart Placeholder 7">
            <a:extLst>
              <a:ext uri="{FF2B5EF4-FFF2-40B4-BE49-F238E27FC236}">
                <a16:creationId xmlns:a16="http://schemas.microsoft.com/office/drawing/2014/main" id="{A48C6218-9242-43F5-91F8-50918DED84F8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5868000" y="1692000"/>
            <a:ext cx="1260000" cy="234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6BD056-22D9-4A4B-AE7A-7DA032B30F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11200" y="3996000"/>
            <a:ext cx="885600" cy="0"/>
          </a:xfrm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A4242C8-0893-49C0-87E9-B3D6A7D5C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83200" y="3996000"/>
            <a:ext cx="885600" cy="0"/>
          </a:xfrm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80A7D6CC-3370-4311-B584-04B468FBC4B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55200" y="3996000"/>
            <a:ext cx="885600" cy="0"/>
          </a:xfrm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09BD174-6C37-439E-BF0C-F23AEE915AA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6588" y="4068000"/>
            <a:ext cx="885600" cy="1800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ts val="0"/>
              </a:spcAft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F1EB0929-BDB8-4615-AA1C-4AB90F3A8AB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83200" y="4068000"/>
            <a:ext cx="885600" cy="1800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ts val="0"/>
              </a:spcAft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3CF58009-CFDA-437E-B1CB-2B771936784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58778" y="4068000"/>
            <a:ext cx="885600" cy="1800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ts val="0"/>
              </a:spcAft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36226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i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6F212-3DF7-47DE-BA04-D1E023E9C9B8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DE9F3A-F8A9-47C8-AF2B-F83258DEC10E}"/>
              </a:ext>
            </a:extLst>
          </p:cNvPr>
          <p:cNvSpPr/>
          <p:nvPr userDrawn="1"/>
        </p:nvSpPr>
        <p:spPr>
          <a:xfrm>
            <a:off x="1008000" y="1583999"/>
            <a:ext cx="720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2F74E804-080E-414F-8CB0-49AA7C67D5A7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2304000" y="1620000"/>
            <a:ext cx="1260000" cy="126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7">
            <a:extLst>
              <a:ext uri="{FF2B5EF4-FFF2-40B4-BE49-F238E27FC236}">
                <a16:creationId xmlns:a16="http://schemas.microsoft.com/office/drawing/2014/main" id="{0D8407E8-00E0-41F7-94E9-84C56198058D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032000" y="1620000"/>
            <a:ext cx="1260000" cy="126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3" name="Chart Placeholder 7">
            <a:extLst>
              <a:ext uri="{FF2B5EF4-FFF2-40B4-BE49-F238E27FC236}">
                <a16:creationId xmlns:a16="http://schemas.microsoft.com/office/drawing/2014/main" id="{1D8B4FFC-502E-4069-A1FC-D0A1A83C9074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5760000" y="1620000"/>
            <a:ext cx="1260000" cy="126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4" name="Chart Placeholder 7">
            <a:extLst>
              <a:ext uri="{FF2B5EF4-FFF2-40B4-BE49-F238E27FC236}">
                <a16:creationId xmlns:a16="http://schemas.microsoft.com/office/drawing/2014/main" id="{2A7232C5-7582-457F-8D7C-7AED61FB3E7D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932000" y="2952000"/>
            <a:ext cx="1260000" cy="126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5" name="Chart Placeholder 7">
            <a:extLst>
              <a:ext uri="{FF2B5EF4-FFF2-40B4-BE49-F238E27FC236}">
                <a16:creationId xmlns:a16="http://schemas.microsoft.com/office/drawing/2014/main" id="{323F7485-9B78-4CFC-82D7-FB09B64F00C6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3132000" y="2952000"/>
            <a:ext cx="1260000" cy="126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A9C0CD6E-0BAC-4462-863A-59E86785EF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04000" y="2844000"/>
            <a:ext cx="1260000" cy="180000"/>
          </a:xfrm>
        </p:spPr>
        <p:txBody>
          <a:bodyPr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53279B23-D974-4642-BAC4-AFC71791AE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32000" y="2844000"/>
            <a:ext cx="1260000" cy="180000"/>
          </a:xfrm>
        </p:spPr>
        <p:txBody>
          <a:bodyPr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DB260ABE-AF64-42E4-9607-85D0889BE9E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60000" y="2844000"/>
            <a:ext cx="1260000" cy="180000"/>
          </a:xfrm>
        </p:spPr>
        <p:txBody>
          <a:bodyPr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56DE41E1-00E7-46C2-8FD1-24557FF682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32000" y="4176000"/>
            <a:ext cx="1260000" cy="180000"/>
          </a:xfrm>
        </p:spPr>
        <p:txBody>
          <a:bodyPr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590E722A-9D20-42AD-B318-97F34B4F50E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132000" y="4176000"/>
            <a:ext cx="1260000" cy="180000"/>
          </a:xfrm>
        </p:spPr>
        <p:txBody>
          <a:bodyPr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50580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7798-5C7B-41B6-B17D-6ECB56CA7FF0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DE9F3A-F8A9-47C8-AF2B-F83258DEC10E}"/>
              </a:ext>
            </a:extLst>
          </p:cNvPr>
          <p:cNvSpPr/>
          <p:nvPr userDrawn="1"/>
        </p:nvSpPr>
        <p:spPr>
          <a:xfrm>
            <a:off x="1008000" y="1583999"/>
            <a:ext cx="720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2F74E804-080E-414F-8CB0-49AA7C67D5A7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2736000" y="1800000"/>
            <a:ext cx="4680000" cy="243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3C7E59-95EE-4F2F-9555-C9F7D5885DF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23999" y="1800000"/>
            <a:ext cx="1080000" cy="504000"/>
          </a:xfrm>
        </p:spPr>
        <p:txBody>
          <a:bodyPr/>
          <a:lstStyle>
            <a:lvl1pPr>
              <a:defRPr sz="800"/>
            </a:lvl1pPr>
            <a:lvl2pPr>
              <a:lnSpc>
                <a:spcPct val="105000"/>
              </a:lnSpc>
              <a:spcAft>
                <a:spcPts val="0"/>
              </a:spcAft>
              <a:defRPr sz="800">
                <a:latin typeface="+mn-lt"/>
              </a:defRPr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C345700D-9D41-4FB8-BFBD-6AADD75482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23999" y="2442000"/>
            <a:ext cx="1080000" cy="504000"/>
          </a:xfrm>
        </p:spPr>
        <p:txBody>
          <a:bodyPr/>
          <a:lstStyle>
            <a:lvl1pPr>
              <a:defRPr sz="800">
                <a:solidFill>
                  <a:schemeClr val="accent1"/>
                </a:solidFill>
              </a:defRPr>
            </a:lvl1pPr>
            <a:lvl2pPr>
              <a:lnSpc>
                <a:spcPct val="105000"/>
              </a:lnSpc>
              <a:spcAft>
                <a:spcPts val="0"/>
              </a:spcAft>
              <a:defRPr sz="800">
                <a:latin typeface="+mn-lt"/>
              </a:defRPr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1648F8C3-E43A-4517-B1B4-12C8CD0FFE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23999" y="3084000"/>
            <a:ext cx="1080000" cy="504000"/>
          </a:xfrm>
        </p:spPr>
        <p:txBody>
          <a:bodyPr/>
          <a:lstStyle>
            <a:lvl1pPr>
              <a:defRPr sz="800">
                <a:solidFill>
                  <a:schemeClr val="accent2"/>
                </a:solidFill>
              </a:defRPr>
            </a:lvl1pPr>
            <a:lvl2pPr>
              <a:lnSpc>
                <a:spcPct val="105000"/>
              </a:lnSpc>
              <a:spcAft>
                <a:spcPts val="0"/>
              </a:spcAft>
              <a:defRPr sz="800">
                <a:latin typeface="+mn-lt"/>
              </a:defRPr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B5BDFCF1-DEC6-4ECC-B2BE-726C4927B61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23999" y="3726000"/>
            <a:ext cx="1080000" cy="504000"/>
          </a:xfrm>
        </p:spPr>
        <p:txBody>
          <a:bodyPr/>
          <a:lstStyle>
            <a:lvl1pPr>
              <a:defRPr sz="800">
                <a:solidFill>
                  <a:schemeClr val="accent3"/>
                </a:solidFill>
              </a:defRPr>
            </a:lvl1pPr>
            <a:lvl2pPr>
              <a:lnSpc>
                <a:spcPct val="105000"/>
              </a:lnSpc>
              <a:spcAft>
                <a:spcPts val="0"/>
              </a:spcAft>
              <a:defRPr sz="800">
                <a:latin typeface="+mn-lt"/>
              </a:defRPr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269562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A2C06-DF82-45DD-BB48-7E50662985CE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FB40BF7-98B5-4271-A6EF-D267E0B58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8000" y="1152000"/>
            <a:ext cx="3600000" cy="180000"/>
          </a:xfrm>
        </p:spPr>
        <p:txBody>
          <a:bodyPr/>
          <a:lstStyle>
            <a:lvl1pPr>
              <a:lnSpc>
                <a:spcPct val="90000"/>
              </a:lnSpc>
              <a:defRPr sz="13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E5DE00-D700-4358-9075-F95F6A0A84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000" y="1584000"/>
            <a:ext cx="3384000" cy="226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A24CF1-53FE-4E66-8F22-DB9321FA87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9999" y="1583999"/>
            <a:ext cx="3528001" cy="2268000"/>
          </a:xfrm>
        </p:spPr>
        <p:txBody>
          <a:bodyPr/>
          <a:lstStyle>
            <a:lvl2pPr>
              <a:spcAft>
                <a:spcPts val="1200"/>
              </a:spcAft>
              <a:defRPr sz="80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751713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Slide_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5C57AA-F787-48AA-AA21-661EFBEC8735}"/>
              </a:ext>
            </a:extLst>
          </p:cNvPr>
          <p:cNvSpPr/>
          <p:nvPr userDrawn="1"/>
        </p:nvSpPr>
        <p:spPr>
          <a:xfrm>
            <a:off x="0" y="3427200"/>
            <a:ext cx="9144000" cy="1713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5F4467-9FC4-4382-A42A-F2177DBD22B0}"/>
              </a:ext>
            </a:extLst>
          </p:cNvPr>
          <p:cNvSpPr/>
          <p:nvPr userDrawn="1"/>
        </p:nvSpPr>
        <p:spPr>
          <a:xfrm>
            <a:off x="0" y="1713600"/>
            <a:ext cx="9144000" cy="171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A85783-9C2F-4312-8140-91B280478021}"/>
              </a:ext>
            </a:extLst>
          </p:cNvPr>
          <p:cNvSpPr/>
          <p:nvPr userDrawn="1"/>
        </p:nvSpPr>
        <p:spPr>
          <a:xfrm>
            <a:off x="0" y="-1"/>
            <a:ext cx="9144000" cy="1713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7E0FE452-A1CD-4E04-8E53-E43705B2A6D9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66D9F9A-6A1B-4862-91AC-9FB6A13A92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8000" y="648000"/>
            <a:ext cx="5400000" cy="432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10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>
              <a:lnSpc>
                <a:spcPct val="90000"/>
              </a:lnSpc>
              <a:spcAft>
                <a:spcPts val="0"/>
              </a:spcAft>
              <a:defRPr sz="1000">
                <a:solidFill>
                  <a:schemeClr val="bg2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chemeClr val="bg2"/>
                </a:solidFill>
              </a:defRPr>
            </a:lvl3pPr>
            <a:lvl4pPr>
              <a:defRPr sz="1200">
                <a:solidFill>
                  <a:schemeClr val="bg2"/>
                </a:solidFill>
              </a:defRPr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A931BE6-C566-4DDE-9EA6-083038CD6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000" y="4464000"/>
            <a:ext cx="11049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806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Slid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5C57AA-F787-48AA-AA21-661EFBEC8735}"/>
              </a:ext>
            </a:extLst>
          </p:cNvPr>
          <p:cNvSpPr/>
          <p:nvPr userDrawn="1"/>
        </p:nvSpPr>
        <p:spPr>
          <a:xfrm>
            <a:off x="0" y="3427200"/>
            <a:ext cx="9144000" cy="1713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5F4467-9FC4-4382-A42A-F2177DBD22B0}"/>
              </a:ext>
            </a:extLst>
          </p:cNvPr>
          <p:cNvSpPr/>
          <p:nvPr userDrawn="1"/>
        </p:nvSpPr>
        <p:spPr>
          <a:xfrm>
            <a:off x="0" y="1713600"/>
            <a:ext cx="9144000" cy="171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A85783-9C2F-4312-8140-91B280478021}"/>
              </a:ext>
            </a:extLst>
          </p:cNvPr>
          <p:cNvSpPr/>
          <p:nvPr userDrawn="1"/>
        </p:nvSpPr>
        <p:spPr>
          <a:xfrm>
            <a:off x="0" y="-1"/>
            <a:ext cx="9144000" cy="1713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A403B26-FEAB-4D0C-A5B8-26A0D3996161}" type="datetime1">
              <a:rPr lang="en-GB" smtClean="0"/>
              <a:t>04/12/2025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66D9F9A-6A1B-4862-91AC-9FB6A13A92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8000" y="648000"/>
            <a:ext cx="5400000" cy="432000"/>
          </a:xfrm>
        </p:spPr>
        <p:txBody>
          <a:bodyPr/>
          <a:lstStyle>
            <a:lvl1pPr>
              <a:lnSpc>
                <a:spcPct val="105000"/>
              </a:lnSpc>
              <a:spcAft>
                <a:spcPts val="0"/>
              </a:spcAft>
              <a:defRPr sz="100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>
              <a:lnSpc>
                <a:spcPct val="90000"/>
              </a:lnSpc>
              <a:spcAft>
                <a:spcPts val="0"/>
              </a:spcAft>
              <a:defRPr sz="1000">
                <a:solidFill>
                  <a:schemeClr val="bg2"/>
                </a:solidFill>
                <a:latin typeface="Lato" panose="020F0502020204030203" pitchFamily="34" charset="0"/>
              </a:defRPr>
            </a:lvl2pPr>
            <a:lvl3pPr>
              <a:defRPr sz="1200">
                <a:solidFill>
                  <a:schemeClr val="bg2"/>
                </a:solidFill>
              </a:defRPr>
            </a:lvl3pPr>
            <a:lvl4pPr>
              <a:defRPr sz="1200">
                <a:solidFill>
                  <a:schemeClr val="bg2"/>
                </a:solidFill>
              </a:defRPr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A931BE6-C566-4DDE-9EA6-083038CD6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000" y="4464000"/>
            <a:ext cx="11049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283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69456-5B60-41A9-8BBA-58BDC2CD1B6F}" type="datetime1">
              <a:rPr lang="en-GB" smtClean="0"/>
              <a:t>04/12/2025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3388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251F-44BF-4761-94CE-1C654C2C5F9A}" type="datetime1">
              <a:rPr lang="en-GB" smtClean="0"/>
              <a:t>04/12/2025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28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8000" y="936000"/>
            <a:ext cx="36000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8000" y="1800000"/>
            <a:ext cx="7200000" cy="25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60000" y="4752000"/>
            <a:ext cx="2133600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90000"/>
              </a:lnSpc>
              <a:defRPr sz="700"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fld id="{36297DDC-F9F7-498C-B104-61F512D75A16}" type="datetime1">
              <a:rPr lang="en-GB" smtClean="0"/>
              <a:t>04/12/2025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8000" y="4752000"/>
            <a:ext cx="1800000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700"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AAAC60-01BC-43AF-912A-F35B34645CD1}"/>
              </a:ext>
            </a:extLst>
          </p:cNvPr>
          <p:cNvSpPr/>
          <p:nvPr userDrawn="1"/>
        </p:nvSpPr>
        <p:spPr>
          <a:xfrm>
            <a:off x="0" y="0"/>
            <a:ext cx="9144000" cy="7200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084EA97-6E8B-406E-81B0-FB50A19E7716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432000" y="226800"/>
            <a:ext cx="1104900" cy="2952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A8D584-45DF-4690-87AF-91830FB9C74E}"/>
              </a:ext>
            </a:extLst>
          </p:cNvPr>
          <p:cNvSpPr txBox="1"/>
          <p:nvPr userDrawn="1"/>
        </p:nvSpPr>
        <p:spPr>
          <a:xfrm>
            <a:off x="6912000" y="410400"/>
            <a:ext cx="1800000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GB" sz="1000" dirty="0">
                <a:solidFill>
                  <a:schemeClr val="accent2"/>
                </a:solidFill>
              </a:rPr>
              <a:t>www.blackstonechambers.com</a:t>
            </a:r>
          </a:p>
        </p:txBody>
      </p:sp>
    </p:spTree>
    <p:extLst>
      <p:ext uri="{BB962C8B-B14F-4D97-AF65-F5344CB8AC3E}">
        <p14:creationId xmlns:p14="http://schemas.microsoft.com/office/powerpoint/2010/main" val="3743216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8" r:id="rId25"/>
    <p:sldLayoutId id="2147483679" r:id="rId26"/>
    <p:sldLayoutId id="2147483680" r:id="rId27"/>
    <p:sldLayoutId id="2147483681" r:id="rId28"/>
    <p:sldLayoutId id="2147483682" r:id="rId29"/>
    <p:sldLayoutId id="2147483683" r:id="rId30"/>
    <p:sldLayoutId id="2147483684" r:id="rId31"/>
    <p:sldLayoutId id="2147483685" r:id="rId32"/>
    <p:sldLayoutId id="2147483686" r:id="rId33"/>
    <p:sldLayoutId id="2147483687" r:id="rId34"/>
    <p:sldLayoutId id="2147483688" r:id="rId35"/>
    <p:sldLayoutId id="2147483689" r:id="rId36"/>
    <p:sldLayoutId id="2147483690" r:id="rId37"/>
    <p:sldLayoutId id="2147483691" r:id="rId38"/>
    <p:sldLayoutId id="2147483654" r:id="rId39"/>
    <p:sldLayoutId id="2147483655" r:id="rId40"/>
  </p:sldLayoutIdLst>
  <p:hf hdr="0" ftr="0" dt="0"/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1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983" rtl="0" eaLnBrk="1" latinLnBrk="0" hangingPunct="1"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100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685983" rtl="0" eaLnBrk="1" latinLnBrk="0" hangingPunct="1"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900" kern="1200">
          <a:solidFill>
            <a:schemeClr val="tx1"/>
          </a:solidFill>
          <a:latin typeface="+mj-lt"/>
          <a:ea typeface="+mn-ea"/>
          <a:cs typeface="+mn-cs"/>
        </a:defRPr>
      </a:lvl2pPr>
      <a:lvl3pPr marL="0" indent="0" algn="l" defTabSz="685983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" indent="-108000" algn="l" defTabSz="685983" rtl="0" eaLnBrk="1" latinLnBrk="0" hangingPunct="1"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216000" indent="-108000" algn="l" defTabSz="685983" rtl="0" eaLnBrk="1" latinLnBrk="0" hangingPunct="1"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228FF-0161-C324-0B18-F5EE29A4B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BF4F5-0475-4EAF-942C-5BF95EB4C1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2400" dirty="0"/>
              <a:t>The impact of the Football Governance Act on dispute resolution in football</a:t>
            </a: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endParaRPr lang="en-US" sz="1600" u="sng" dirty="0">
              <a:solidFill>
                <a:schemeClr val="bg1"/>
              </a:solidFill>
              <a:latin typeface="+mn-lt"/>
              <a:ea typeface="+mj-lt"/>
              <a:cs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F6B51-07D4-12E0-9673-2EFD43C389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5412" y="3868688"/>
            <a:ext cx="5400000" cy="360000"/>
          </a:xfrm>
        </p:spPr>
        <p:txBody>
          <a:bodyPr/>
          <a:lstStyle/>
          <a:p>
            <a:endParaRPr lang="en-GB" dirty="0"/>
          </a:p>
          <a:p>
            <a:pPr lvl="1"/>
            <a:r>
              <a:rPr lang="en-GB" dirty="0"/>
              <a:t>November 2025</a:t>
            </a:r>
            <a:endParaRPr lang="en-GB" dirty="0">
              <a:ea typeface="Lato Light"/>
              <a:cs typeface="Lato Light"/>
            </a:endParaRP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19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BF00C-ADD3-8586-3960-6015ED168D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Football governance: where are we now?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E44DC-2E96-DFD9-4E99-BCF14ABD04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Shane </a:t>
            </a:r>
            <a:r>
              <a:rPr lang="en-US" dirty="0" err="1"/>
              <a:t>Sibbel</a:t>
            </a:r>
            <a:r>
              <a:rPr lang="en-US" dirty="0"/>
              <a:t> and Celia Rooney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D4F4EF-5281-D45F-C2D1-D5121D5F6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November 2025</a:t>
            </a:r>
          </a:p>
        </p:txBody>
      </p:sp>
    </p:spTree>
    <p:extLst>
      <p:ext uri="{BB962C8B-B14F-4D97-AF65-F5344CB8AC3E}">
        <p14:creationId xmlns:p14="http://schemas.microsoft.com/office/powerpoint/2010/main" val="2303230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EBF9A-4F94-C96B-C758-0F4DE5F32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00" y="936000"/>
            <a:ext cx="5436208" cy="412408"/>
          </a:xfrm>
        </p:spPr>
        <p:txBody>
          <a:bodyPr/>
          <a:lstStyle/>
          <a:p>
            <a:r>
              <a:rPr lang="en-US" sz="2200" b="1" dirty="0"/>
              <a:t>Source of Powers: creatures of contract…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D07AF-C795-BCE3-2121-CB7762239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180" y="1564432"/>
            <a:ext cx="4140056" cy="2971592"/>
          </a:xfrm>
        </p:spPr>
        <p:txBody>
          <a:bodyPr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dirty="0"/>
              <a:t>The FA and PL are both private limited companies, and creatures of contract – not statute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dirty="0"/>
              <a:t>Principles of contractual interpretation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dirty="0"/>
              <a:t>Public law overlay – supervisory jurisdiction and unilateral powers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b="1" i="1" dirty="0"/>
              <a:t>Bradley v Jockey Club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b="1" i="1" dirty="0"/>
              <a:t>Braganza v BP Shipping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26" name="Picture 2" descr="Ball (association football) - Wikipedia">
            <a:extLst>
              <a:ext uri="{FF2B5EF4-FFF2-40B4-BE49-F238E27FC236}">
                <a16:creationId xmlns:a16="http://schemas.microsoft.com/office/drawing/2014/main" id="{4085FF25-9E05-8128-E356-DA171AB8E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131" y="1537000"/>
            <a:ext cx="29083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073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EA8AF-698D-D343-344D-E6E248A26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b="1" dirty="0"/>
              <a:t>Scope of powers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184E7-4C54-0F1C-CF8B-9949D192E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00" y="1800000"/>
            <a:ext cx="3600000" cy="252000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Not just the laws of the game…</a:t>
            </a:r>
          </a:p>
          <a:p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Extensive financial regulation – e.g. the PL Profitability and Sustainability Rules</a:t>
            </a:r>
          </a:p>
          <a:p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Owners and Directors Test – FA, PL and EFL</a:t>
            </a:r>
          </a:p>
        </p:txBody>
      </p:sp>
      <p:pic>
        <p:nvPicPr>
          <p:cNvPr id="2050" name="Picture 2" descr="Bury FC">
            <a:extLst>
              <a:ext uri="{FF2B5EF4-FFF2-40B4-BE49-F238E27FC236}">
                <a16:creationId xmlns:a16="http://schemas.microsoft.com/office/drawing/2014/main" id="{8E2C087E-AC24-85F4-1CED-0791D21C8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91494"/>
            <a:ext cx="3506135" cy="342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592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C18EC-E3D7-89CF-A39D-22C4800F1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00" y="936000"/>
            <a:ext cx="4500104" cy="628432"/>
          </a:xfrm>
        </p:spPr>
        <p:txBody>
          <a:bodyPr/>
          <a:lstStyle/>
          <a:p>
            <a:r>
              <a:rPr lang="en-US" sz="1800" b="1" dirty="0"/>
              <a:t>Investigations for Misconduct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2D006-669A-88BD-6561-D39D431B3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00" y="1800000"/>
            <a:ext cx="3131952" cy="252000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Powers of inquiry – obtaining documents</a:t>
            </a:r>
          </a:p>
          <a:p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Powers of inquiry – interviewing witnesses</a:t>
            </a:r>
          </a:p>
          <a:p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Failure to cooperate?</a:t>
            </a:r>
          </a:p>
        </p:txBody>
      </p:sp>
      <p:pic>
        <p:nvPicPr>
          <p:cNvPr id="3074" name="Picture 2" descr="Help! My child got in trouble at school today! Four mistakes parents make  when they get bad news from school — Developing Minds">
            <a:extLst>
              <a:ext uri="{FF2B5EF4-FFF2-40B4-BE49-F238E27FC236}">
                <a16:creationId xmlns:a16="http://schemas.microsoft.com/office/drawing/2014/main" id="{BEC20ABB-F087-306E-470E-94FA12191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9560"/>
            <a:ext cx="4219992" cy="372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90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0F8A8-82EB-94BA-4233-A00F15A85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Proceedings and sanction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C795B-CA66-3DE7-FA1E-E871249A2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064" y="1800000"/>
            <a:ext cx="3059936" cy="252000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Nature of the proceedings – arbitral? </a:t>
            </a:r>
            <a:r>
              <a:rPr lang="en-US" sz="1800" b="1" i="1" dirty="0"/>
              <a:t>ECB v Kaneria</a:t>
            </a: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Arbitrability issues – </a:t>
            </a:r>
            <a:r>
              <a:rPr lang="en-US" sz="1800" b="1" i="1" dirty="0"/>
              <a:t>Fulham Football v FAPL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Principles of sanction – proportionality, equal treatment, lex </a:t>
            </a:r>
            <a:r>
              <a:rPr lang="en-US" sz="1800" dirty="0" err="1"/>
              <a:t>mitior</a:t>
            </a:r>
            <a:r>
              <a:rPr lang="en-US" sz="1800" dirty="0"/>
              <a:t> and double jeopardy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098" name="Picture 2" descr="A Recent Decision in France Applies “International Double Jeopardy”  Principles to U.S. DPAs – FCPA Professor">
            <a:extLst>
              <a:ext uri="{FF2B5EF4-FFF2-40B4-BE49-F238E27FC236}">
                <a16:creationId xmlns:a16="http://schemas.microsoft.com/office/drawing/2014/main" id="{5BA8C758-4DAC-52BA-B844-14E04212E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7944"/>
            <a:ext cx="3744416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306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6A2B5-A097-4E2E-900A-2371542428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1800" dirty="0">
                <a:ea typeface="+mj-lt"/>
                <a:cs typeface="+mj-lt"/>
              </a:rPr>
              <a:t>Football Governance Act 2025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A70EA-841D-4ED2-8AD8-DF0AF18810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  <a:p>
            <a:pPr lvl="1"/>
            <a:r>
              <a:rPr lang="en-GB" dirty="0"/>
              <a:t>November 2025</a:t>
            </a:r>
            <a:endParaRPr lang="en-GB" dirty="0">
              <a:ea typeface="Lato Light"/>
              <a:cs typeface="Lato Light"/>
            </a:endParaRPr>
          </a:p>
          <a:p>
            <a:pPr lvl="1"/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D321E4C-3DCB-127F-CF34-E0E10901B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ea typeface="Lato Light"/>
                <a:cs typeface="Lato Light"/>
              </a:rPr>
              <a:t>James Segan KC and Marlena Valles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47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CAB663-A8FC-4BAA-A7DB-BB696739C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1600" dirty="0">
                <a:ea typeface="+mj-lt"/>
                <a:cs typeface="+mj-lt"/>
              </a:rPr>
              <a:t>Statutory Purpose of the Football Governance Act 2025</a:t>
            </a:r>
            <a:endParaRPr lang="en-GB" sz="1600" dirty="0">
              <a:ea typeface="Lato Bold"/>
              <a:cs typeface="Lato Bold"/>
            </a:endParaRPr>
          </a:p>
          <a:p>
            <a:r>
              <a:rPr lang="en-GB" sz="1200" dirty="0">
                <a:ea typeface="+mj-lt"/>
                <a:cs typeface="+mj-lt"/>
              </a:rPr>
              <a:t>"</a:t>
            </a:r>
            <a:r>
              <a:rPr lang="en-GB" sz="1200" i="1" dirty="0">
                <a:ea typeface="+mj-lt"/>
                <a:cs typeface="+mj-lt"/>
              </a:rPr>
              <a:t>The purpose of this Act is to protect and promote the sustainability of English football</a:t>
            </a:r>
            <a:r>
              <a:rPr lang="en-GB" sz="1200" dirty="0">
                <a:ea typeface="+mj-lt"/>
                <a:cs typeface="+mj-lt"/>
              </a:rPr>
              <a:t>"</a:t>
            </a:r>
            <a:endParaRPr lang="en-GB" dirty="0" err="1">
              <a:ea typeface="+mj-lt"/>
              <a:cs typeface="+mj-lt"/>
            </a:endParaRPr>
          </a:p>
          <a:p>
            <a:pPr marL="171450" indent="-171450">
              <a:buFont typeface="Calibri" panose="020B0604020202020204" pitchFamily="34" charset="0"/>
              <a:buChar char="-"/>
            </a:pPr>
            <a:r>
              <a:rPr lang="en-GB" sz="1200" dirty="0">
                <a:ea typeface="+mj-lt"/>
                <a:cs typeface="+mj-lt"/>
              </a:rPr>
              <a:t>s.1(1) </a:t>
            </a:r>
            <a:endParaRPr lang="en-GB" sz="1200">
              <a:ea typeface="Lato Bold"/>
              <a:cs typeface="Lato Bold"/>
            </a:endParaRPr>
          </a:p>
          <a:p>
            <a:r>
              <a:rPr lang="en-GB" sz="1200" dirty="0">
                <a:ea typeface="+mj-lt"/>
                <a:cs typeface="+mj-lt"/>
              </a:rPr>
              <a:t>"</a:t>
            </a:r>
            <a:r>
              <a:rPr lang="en-GB" sz="1200" i="1" dirty="0">
                <a:ea typeface="+mj-lt"/>
                <a:cs typeface="+mj-lt"/>
              </a:rPr>
              <a:t>For the purposes of this section, English football is sustainable if it:</a:t>
            </a:r>
            <a:endParaRPr lang="en-GB" i="1">
              <a:ea typeface="+mj-lt"/>
              <a:cs typeface="+mj-lt"/>
            </a:endParaRPr>
          </a:p>
          <a:p>
            <a:pPr marL="628650" indent="-285750"/>
            <a:r>
              <a:rPr lang="en-GB" sz="1200" i="1" dirty="0">
                <a:ea typeface="+mj-lt"/>
                <a:cs typeface="+mj-lt"/>
              </a:rPr>
              <a:t>(a) continues to serve the interests of fans of regulated clubs, and</a:t>
            </a:r>
            <a:endParaRPr lang="en-GB" sz="1200" i="1" dirty="0">
              <a:ea typeface="Lato Bold"/>
              <a:cs typeface="Lato Bold"/>
            </a:endParaRPr>
          </a:p>
          <a:p>
            <a:pPr marL="628650" indent="-285750"/>
            <a:r>
              <a:rPr lang="en-GB" sz="1200" i="1" dirty="0">
                <a:ea typeface="+mj-lt"/>
                <a:cs typeface="+mj-lt"/>
              </a:rPr>
              <a:t>(b) continues to contribute to the economic or social well-being of the local communities with which regulated clubs are associated."</a:t>
            </a:r>
            <a:endParaRPr lang="en-GB" i="1">
              <a:ea typeface="+mj-lt"/>
              <a:cs typeface="+mj-lt"/>
            </a:endParaRPr>
          </a:p>
          <a:p>
            <a:pPr marL="171450" indent="-171450">
              <a:buFont typeface="Calibri" panose="020B0604020202020204" pitchFamily="34" charset="0"/>
              <a:buChar char="-"/>
            </a:pPr>
            <a:r>
              <a:rPr lang="en-GB" sz="1200" dirty="0">
                <a:ea typeface="+mj-lt"/>
                <a:cs typeface="+mj-lt"/>
              </a:rPr>
              <a:t>s.1(3) </a:t>
            </a:r>
            <a:endParaRPr lang="en-GB" dirty="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7318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70922-9363-2B54-7475-42D19F569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2EDAA0-A16B-C710-A645-DD6A48C9F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1600" dirty="0">
                <a:ea typeface="+mj-lt"/>
                <a:cs typeface="+mj-lt"/>
              </a:rPr>
              <a:t>The Independent Football Regulator</a:t>
            </a:r>
            <a:endParaRPr lang="en-GB" sz="1600" dirty="0">
              <a:ea typeface="Lato Bold"/>
              <a:cs typeface="Lato Bold"/>
            </a:endParaRPr>
          </a:p>
          <a:p>
            <a:r>
              <a:rPr lang="en-GB" sz="1200" dirty="0">
                <a:ea typeface="+mj-lt"/>
                <a:cs typeface="+mj-lt"/>
              </a:rPr>
              <a:t>"</a:t>
            </a:r>
            <a:r>
              <a:rPr lang="en-GB" sz="1200" i="1" dirty="0">
                <a:ea typeface="+mj-lt"/>
                <a:cs typeface="+mj-lt"/>
              </a:rPr>
              <a:t>A body corporate called the Independent Football Regulator is established</a:t>
            </a:r>
            <a:r>
              <a:rPr lang="en-GB" sz="1200" dirty="0">
                <a:ea typeface="+mj-lt"/>
                <a:cs typeface="+mj-lt"/>
              </a:rPr>
              <a:t>"</a:t>
            </a:r>
          </a:p>
          <a:p>
            <a:pPr marL="171450" indent="-171450">
              <a:buFont typeface="Calibri" panose="020B0604020202020204" pitchFamily="34" charset="0"/>
              <a:buChar char="-"/>
            </a:pPr>
            <a:r>
              <a:rPr lang="en-GB" sz="1200" dirty="0">
                <a:ea typeface="+mj-lt"/>
                <a:cs typeface="+mj-lt"/>
              </a:rPr>
              <a:t>s.5(1)</a:t>
            </a:r>
          </a:p>
          <a:p>
            <a:r>
              <a:rPr lang="en-GB" sz="1200" dirty="0">
                <a:ea typeface="+mj-lt"/>
                <a:cs typeface="+mj-lt"/>
              </a:rPr>
              <a:t>The IFR has three </a:t>
            </a:r>
            <a:r>
              <a:rPr lang="en-GB" sz="1200" i="1" dirty="0">
                <a:ea typeface="+mj-lt"/>
                <a:cs typeface="+mj-lt"/>
              </a:rPr>
              <a:t>"objectives"</a:t>
            </a:r>
            <a:r>
              <a:rPr lang="en-GB" sz="1200" dirty="0">
                <a:ea typeface="+mj-lt"/>
                <a:cs typeface="+mj-lt"/>
              </a:rPr>
              <a:t> (s.6)</a:t>
            </a:r>
          </a:p>
          <a:p>
            <a:r>
              <a:rPr lang="en-GB" sz="1200" dirty="0">
                <a:ea typeface="+mj-lt"/>
                <a:cs typeface="+mj-lt"/>
              </a:rPr>
              <a:t>1. To protect and promote the </a:t>
            </a:r>
            <a:r>
              <a:rPr lang="en-GB" sz="1200" i="1" dirty="0">
                <a:ea typeface="+mj-lt"/>
                <a:cs typeface="+mj-lt"/>
              </a:rPr>
              <a:t>"financial soundness"</a:t>
            </a:r>
            <a:r>
              <a:rPr lang="en-GB" sz="1200" dirty="0">
                <a:ea typeface="+mj-lt"/>
                <a:cs typeface="+mj-lt"/>
              </a:rPr>
              <a:t> of regulated clubs.</a:t>
            </a:r>
            <a:endParaRPr lang="en-GB" dirty="0">
              <a:ea typeface="Lato Bold"/>
              <a:cs typeface="Lato Bold"/>
            </a:endParaRPr>
          </a:p>
          <a:p>
            <a:r>
              <a:rPr lang="en-GB" sz="1200" dirty="0">
                <a:ea typeface="+mj-lt"/>
                <a:cs typeface="+mj-lt"/>
              </a:rPr>
              <a:t>2. To protect and promote the </a:t>
            </a:r>
            <a:r>
              <a:rPr lang="en-GB" sz="1200" i="1" dirty="0">
                <a:ea typeface="+mj-lt"/>
                <a:cs typeface="+mj-lt"/>
              </a:rPr>
              <a:t>"financial resilience"</a:t>
            </a:r>
            <a:r>
              <a:rPr lang="en-GB" sz="1200" dirty="0">
                <a:ea typeface="+mj-lt"/>
                <a:cs typeface="+mj-lt"/>
              </a:rPr>
              <a:t> of English football. </a:t>
            </a:r>
            <a:endParaRPr lang="en-GB" sz="1200" dirty="0">
              <a:ea typeface="Lato Bold"/>
              <a:cs typeface="Lato Bold"/>
            </a:endParaRPr>
          </a:p>
          <a:p>
            <a:r>
              <a:rPr lang="en-GB" sz="1200" dirty="0">
                <a:ea typeface="+mj-lt"/>
                <a:cs typeface="+mj-lt"/>
              </a:rPr>
              <a:t>3. To </a:t>
            </a:r>
            <a:r>
              <a:rPr lang="en-GB" sz="1200" i="1" dirty="0">
                <a:ea typeface="+mj-lt"/>
                <a:cs typeface="+mj-lt"/>
              </a:rPr>
              <a:t>"safeguard the heritage"</a:t>
            </a:r>
            <a:r>
              <a:rPr lang="en-GB" sz="1200" dirty="0">
                <a:ea typeface="+mj-lt"/>
                <a:cs typeface="+mj-lt"/>
              </a:rPr>
              <a:t> of English football.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319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EB3277-D25A-982A-6B68-15913C386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Aft>
                <a:spcPts val="2400"/>
              </a:spcAft>
            </a:pPr>
            <a:r>
              <a:rPr lang="en-GB" sz="1600" b="1" dirty="0">
                <a:latin typeface="Lato Bold"/>
                <a:ea typeface="Lato Bold"/>
                <a:cs typeface="Segoe UI"/>
              </a:rPr>
              <a:t>The Independent Football Regulator</a:t>
            </a:r>
          </a:p>
          <a:p>
            <a:pPr>
              <a:spcAft>
                <a:spcPts val="2400"/>
              </a:spcAft>
            </a:pPr>
            <a:r>
              <a:rPr lang="en-GB" sz="1200" dirty="0">
                <a:latin typeface="Lato Bold"/>
                <a:ea typeface="Lato Bold"/>
                <a:cs typeface="Segoe UI"/>
              </a:rPr>
              <a:t>The IFR has a series of </a:t>
            </a:r>
            <a:r>
              <a:rPr lang="en-GB" sz="1200" i="1" dirty="0">
                <a:latin typeface="Lato Bold"/>
                <a:ea typeface="Lato Bold"/>
                <a:cs typeface="Segoe UI"/>
              </a:rPr>
              <a:t>"general duties"</a:t>
            </a:r>
            <a:r>
              <a:rPr lang="en-GB" sz="1200" dirty="0">
                <a:latin typeface="Lato Bold"/>
                <a:ea typeface="Lato Bold"/>
                <a:cs typeface="Segoe UI"/>
              </a:rPr>
              <a:t> (s.7):</a:t>
            </a:r>
            <a:endParaRPr lang="en-US" sz="1200">
              <a:latin typeface="Lato Bold"/>
              <a:ea typeface="Lato Bold"/>
              <a:cs typeface="Segoe UI"/>
            </a:endParaRPr>
          </a:p>
          <a:p>
            <a:pPr>
              <a:spcAft>
                <a:spcPts val="2400"/>
              </a:spcAft>
            </a:pPr>
            <a:r>
              <a:rPr lang="en-GB" sz="1200" dirty="0">
                <a:latin typeface="Lato Bold"/>
                <a:ea typeface="Lato"/>
                <a:cs typeface="Segoe UI"/>
              </a:rPr>
              <a:t>1. </a:t>
            </a:r>
            <a:r>
              <a:rPr lang="en-GB" sz="1200" dirty="0">
                <a:latin typeface="Lato Bold"/>
                <a:ea typeface="+mj-lt"/>
                <a:cs typeface="Segoe UI"/>
              </a:rPr>
              <a:t>To </a:t>
            </a:r>
            <a:r>
              <a:rPr lang="en-GB" sz="1200" dirty="0">
                <a:latin typeface="Lato Bold"/>
                <a:ea typeface="+mj-lt"/>
                <a:cs typeface="+mj-lt"/>
              </a:rPr>
              <a:t>act compatibly with the purpose of the Act.</a:t>
            </a:r>
          </a:p>
          <a:p>
            <a:pPr>
              <a:spcAft>
                <a:spcPts val="2400"/>
              </a:spcAft>
            </a:pPr>
            <a:r>
              <a:rPr lang="en-GB" sz="1200" dirty="0">
                <a:latin typeface="Lato Bold"/>
                <a:ea typeface="+mj-lt"/>
                <a:cs typeface="+mj-lt"/>
              </a:rPr>
              <a:t>2. To advance one or more of its objectives (see previous slide).</a:t>
            </a:r>
          </a:p>
          <a:p>
            <a:pPr>
              <a:spcAft>
                <a:spcPts val="2400"/>
              </a:spcAft>
            </a:pPr>
            <a:r>
              <a:rPr lang="en-GB" sz="1200" dirty="0">
                <a:latin typeface="Lato Bold"/>
                <a:ea typeface="+mj-lt"/>
                <a:cs typeface="+mj-lt"/>
              </a:rPr>
              <a:t>3. To have regard to avoiding (a) effects on sporting competitiveness of a club, or (b) adverse effects on </a:t>
            </a:r>
            <a:r>
              <a:rPr lang="en-GB" sz="1200" i="1" dirty="0">
                <a:latin typeface="Lato Bold"/>
                <a:ea typeface="+mj-lt"/>
                <a:cs typeface="+mj-lt"/>
              </a:rPr>
              <a:t>“the financial growth of, or financial investment in, English football”</a:t>
            </a:r>
            <a:r>
              <a:rPr lang="en-GB" sz="1200" dirty="0">
                <a:latin typeface="Lato Bold"/>
                <a:ea typeface="+mj-lt"/>
                <a:cs typeface="+mj-lt"/>
              </a:rPr>
              <a:t> .</a:t>
            </a:r>
            <a:endParaRPr lang="en-GB" sz="1200" dirty="0">
              <a:latin typeface="Lato Bold"/>
              <a:ea typeface="Lato Bold"/>
              <a:cs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3038465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7F6D49-404C-2A19-075B-F942DE7C9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Aft>
                <a:spcPts val="2400"/>
              </a:spcAft>
            </a:pPr>
            <a:r>
              <a:rPr lang="en-GB" sz="1600" b="1" dirty="0">
                <a:latin typeface="Segoe UI"/>
                <a:cs typeface="Segoe UI"/>
              </a:rPr>
              <a:t>The Independent Football Regulator</a:t>
            </a:r>
            <a:endParaRPr lang="en-US" sz="1600" dirty="0">
              <a:latin typeface="Segoe UI"/>
              <a:cs typeface="Segoe UI"/>
            </a:endParaRPr>
          </a:p>
          <a:p>
            <a:pPr>
              <a:spcAft>
                <a:spcPts val="2400"/>
              </a:spcAft>
            </a:pPr>
            <a:r>
              <a:rPr lang="en-GB" sz="1200" dirty="0">
                <a:latin typeface="Lato Bold"/>
                <a:ea typeface="Lato Bold"/>
                <a:cs typeface="Segoe UI"/>
              </a:rPr>
              <a:t>The IFR has a series of </a:t>
            </a:r>
            <a:r>
              <a:rPr lang="en-GB" sz="1200" i="1" dirty="0">
                <a:latin typeface="Lato Bold"/>
                <a:ea typeface="Lato Bold"/>
                <a:cs typeface="Segoe UI"/>
              </a:rPr>
              <a:t>"regulatory principles"</a:t>
            </a:r>
            <a:r>
              <a:rPr lang="en-GB" sz="1200" dirty="0">
                <a:latin typeface="Lato Bold"/>
                <a:ea typeface="Lato Bold"/>
                <a:cs typeface="Segoe UI"/>
              </a:rPr>
              <a:t> to which it must have regard (s.7(3)(a), 8), including:</a:t>
            </a:r>
            <a:endParaRPr lang="en-US" sz="1200">
              <a:latin typeface="Lato Bold"/>
              <a:ea typeface="Lato Bold"/>
              <a:cs typeface="Segoe UI"/>
            </a:endParaRPr>
          </a:p>
          <a:p>
            <a:pPr>
              <a:spcAft>
                <a:spcPts val="2400"/>
              </a:spcAft>
            </a:pPr>
            <a:r>
              <a:rPr lang="en-GB" sz="1200" dirty="0">
                <a:latin typeface="Lato Bold"/>
                <a:ea typeface="Lato Bold"/>
                <a:cs typeface="Segoe UI"/>
              </a:rPr>
              <a:t>1. </a:t>
            </a:r>
            <a:r>
              <a:rPr lang="en-GB" sz="1200" dirty="0">
                <a:latin typeface="Lato Bold"/>
                <a:ea typeface="+mj-lt"/>
                <a:cs typeface="Segoe UI"/>
              </a:rPr>
              <a:t>E</a:t>
            </a:r>
            <a:r>
              <a:rPr lang="en-GB" sz="1200" dirty="0">
                <a:ea typeface="+mj-lt"/>
                <a:cs typeface="+mj-lt"/>
              </a:rPr>
              <a:t>ngagement with interested parties including fans.</a:t>
            </a:r>
          </a:p>
          <a:p>
            <a:pPr>
              <a:spcAft>
                <a:spcPts val="2400"/>
              </a:spcAft>
            </a:pPr>
            <a:r>
              <a:rPr lang="en-GB" sz="1200" dirty="0">
                <a:ea typeface="+mj-lt"/>
                <a:cs typeface="+mj-lt"/>
              </a:rPr>
              <a:t>2. Proportionality, consistency, transparency.</a:t>
            </a:r>
          </a:p>
          <a:p>
            <a:pPr>
              <a:spcAft>
                <a:spcPts val="2400"/>
              </a:spcAft>
            </a:pPr>
            <a:r>
              <a:rPr lang="en-GB" sz="1200" dirty="0">
                <a:ea typeface="+mj-lt"/>
                <a:cs typeface="+mj-lt"/>
              </a:rPr>
              <a:t>3. The existing </a:t>
            </a:r>
            <a:r>
              <a:rPr lang="en-GB" sz="1200" i="1" dirty="0">
                <a:ea typeface="+mj-lt"/>
                <a:cs typeface="+mj-lt"/>
              </a:rPr>
              <a:t>“rules, requirements and restrictions imposed by competition organisers”</a:t>
            </a:r>
            <a:r>
              <a:rPr lang="en-GB" sz="1200" dirty="0">
                <a:ea typeface="+mj-lt"/>
                <a:cs typeface="+mj-lt"/>
              </a:rPr>
              <a:t>.</a:t>
            </a:r>
          </a:p>
          <a:p>
            <a:pPr>
              <a:spcAft>
                <a:spcPts val="2400"/>
              </a:spcAft>
            </a:pPr>
            <a:r>
              <a:rPr lang="en-GB" sz="1200" dirty="0">
                <a:ea typeface="+mj-lt"/>
                <a:cs typeface="+mj-lt"/>
              </a:rPr>
              <a:t>The IFR must also have regard to (</a:t>
            </a:r>
            <a:r>
              <a:rPr lang="en-GB" sz="1200" dirty="0" err="1">
                <a:ea typeface="+mj-lt"/>
                <a:cs typeface="+mj-lt"/>
              </a:rPr>
              <a:t>i</a:t>
            </a:r>
            <a:r>
              <a:rPr lang="en-GB" sz="1200" dirty="0">
                <a:ea typeface="+mj-lt"/>
                <a:cs typeface="+mj-lt"/>
              </a:rPr>
              <a:t>) a </a:t>
            </a:r>
            <a:r>
              <a:rPr lang="en-GB" sz="1200" i="1" dirty="0">
                <a:ea typeface="+mj-lt"/>
                <a:cs typeface="+mj-lt"/>
              </a:rPr>
              <a:t>"state of the game"</a:t>
            </a:r>
            <a:r>
              <a:rPr lang="en-GB" sz="1200" dirty="0">
                <a:ea typeface="+mj-lt"/>
                <a:cs typeface="+mj-lt"/>
              </a:rPr>
              <a:t> report which it must prepare (s.10), (ii) any policy statement of the Secretary of State (s.11), (iii) the IFR's guidance (s.12), (iv) any guidance of the Secretary of State (s.13).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7107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BB1554-3259-4066-80AD-D68C7227B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1600" dirty="0">
                <a:ea typeface="Lato Bold"/>
                <a:cs typeface="Lato Bold"/>
              </a:rPr>
              <a:t>Club Licensing</a:t>
            </a:r>
            <a:endParaRPr lang="en-US" dirty="0"/>
          </a:p>
          <a:p>
            <a:pPr marL="408305" lvl="1" indent="-179705">
              <a:lnSpc>
                <a:spcPct val="100000"/>
              </a:lnSpc>
              <a:spcAft>
                <a:spcPts val="1500"/>
              </a:spcAft>
              <a:buFont typeface="Courier New" panose="020B0604020202020204" pitchFamily="34" charset="0"/>
              <a:buChar char="o"/>
            </a:pPr>
            <a:r>
              <a:rPr lang="en-GB" sz="1200" dirty="0">
                <a:latin typeface="Lato Bold"/>
                <a:ea typeface="Lato Bold"/>
                <a:cs typeface="Lato Bold"/>
              </a:rPr>
              <a:t>A club may not operate a team unless it holds a provisional or a full operating licence (s.15)</a:t>
            </a:r>
            <a:endParaRPr lang="en-GB" dirty="0">
              <a:latin typeface="Lato Bold"/>
              <a:ea typeface="Lato Bold"/>
              <a:cs typeface="Lato Bold"/>
            </a:endParaRPr>
          </a:p>
          <a:p>
            <a:pPr marL="408305" lvl="1" indent="-179705">
              <a:lnSpc>
                <a:spcPct val="100000"/>
              </a:lnSpc>
              <a:spcAft>
                <a:spcPts val="1500"/>
              </a:spcAft>
              <a:buFont typeface="Courier New" panose="020B0604020202020204" pitchFamily="34" charset="0"/>
              <a:buChar char="o"/>
            </a:pPr>
            <a:r>
              <a:rPr lang="en-GB" sz="1200" dirty="0">
                <a:latin typeface="Lato Bold"/>
                <a:ea typeface="Lato Bold"/>
                <a:cs typeface="Lato Bold"/>
              </a:rPr>
              <a:t>The </a:t>
            </a:r>
            <a:r>
              <a:rPr lang="en-GB" sz="1200" i="1" dirty="0">
                <a:latin typeface="Lato Bold"/>
                <a:ea typeface="Lato Bold"/>
                <a:cs typeface="Lato Bold"/>
              </a:rPr>
              <a:t>"full licence test"</a:t>
            </a:r>
            <a:r>
              <a:rPr lang="en-GB" sz="1200" dirty="0">
                <a:latin typeface="Lato Bold"/>
                <a:ea typeface="Lato Bold"/>
                <a:cs typeface="Lato Bold"/>
              </a:rPr>
              <a:t>  is </a:t>
            </a:r>
            <a:r>
              <a:rPr lang="en-GB" sz="1200" dirty="0">
                <a:latin typeface="Lato Bold"/>
                <a:ea typeface="+mn-lt"/>
                <a:cs typeface="+mn-lt"/>
              </a:rPr>
              <a:t>(</a:t>
            </a:r>
            <a:r>
              <a:rPr lang="en-GB" sz="1200" dirty="0" err="1">
                <a:latin typeface="Lato Bold"/>
                <a:ea typeface="+mn-lt"/>
                <a:cs typeface="+mn-lt"/>
              </a:rPr>
              <a:t>i</a:t>
            </a:r>
            <a:r>
              <a:rPr lang="en-GB" sz="1200" dirty="0">
                <a:latin typeface="Lato Bold"/>
                <a:ea typeface="+mn-lt"/>
                <a:cs typeface="+mn-lt"/>
              </a:rPr>
              <a:t>) compliance with Schedule 4 conditions, (ii) compliance with mandatory licence conditions and club duties, and (iii) compliance of owners and officers with suitability (s.18(3)).</a:t>
            </a:r>
          </a:p>
          <a:p>
            <a:pPr marL="408305" lvl="1" indent="-179705">
              <a:lnSpc>
                <a:spcPct val="100000"/>
              </a:lnSpc>
              <a:spcAft>
                <a:spcPts val="1500"/>
              </a:spcAft>
              <a:buFont typeface="Courier New" panose="020B0604020202020204" pitchFamily="34" charset="0"/>
              <a:buChar char="o"/>
            </a:pPr>
            <a:r>
              <a:rPr lang="en-GB" sz="1200" dirty="0">
                <a:latin typeface="Lato Bold"/>
                <a:ea typeface="Lato Bold"/>
                <a:cs typeface="Lato Bold"/>
              </a:rPr>
              <a:t>The IFR must attach certain mandatory conditions, whereby the club must provide financial plans, a corporate governance statement, regular fan consultations, and an annual declaration (s.20, Sch. 5)</a:t>
            </a:r>
            <a:endParaRPr lang="en-GB" sz="1200">
              <a:latin typeface="Lato Light"/>
              <a:ea typeface="Lato Bold"/>
              <a:cs typeface="Lato Bold"/>
            </a:endParaRPr>
          </a:p>
          <a:p>
            <a:pPr marL="408305" lvl="1" indent="-179705">
              <a:lnSpc>
                <a:spcPct val="100000"/>
              </a:lnSpc>
              <a:spcAft>
                <a:spcPts val="1500"/>
              </a:spcAft>
              <a:buFont typeface="Courier New" panose="020B0604020202020204" pitchFamily="34" charset="0"/>
              <a:buChar char="o"/>
            </a:pPr>
            <a:r>
              <a:rPr lang="en-GB" sz="1200" dirty="0">
                <a:latin typeface="Lato Bold"/>
                <a:ea typeface="Lato Bold"/>
                <a:cs typeface="Lato Bold"/>
              </a:rPr>
              <a:t>The IFR may also attach discretionary conditions (</a:t>
            </a:r>
            <a:r>
              <a:rPr lang="en-GB" sz="1200" dirty="0">
                <a:latin typeface="Lato Bold"/>
                <a:ea typeface="+mn-lt"/>
                <a:cs typeface="+mn-lt"/>
              </a:rPr>
              <a:t>debt management, liquidity, overall expenditure, ability to accept funding related to criminal conduct, internal controls, risk management and financial reporting</a:t>
            </a:r>
            <a:r>
              <a:rPr lang="en-GB" sz="1200" dirty="0">
                <a:latin typeface="Lato Bold"/>
                <a:ea typeface="Lato Bold"/>
                <a:cs typeface="Lato Bold"/>
              </a:rPr>
              <a:t>) (ss.21-22).</a:t>
            </a:r>
            <a:endParaRPr lang="en-GB" dirty="0">
              <a:latin typeface="Lato Bold"/>
              <a:ea typeface="Lato Bold"/>
              <a:cs typeface="Lato Bold"/>
            </a:endParaRPr>
          </a:p>
          <a:p>
            <a:pPr marL="408305" lvl="1" indent="-179705">
              <a:lnSpc>
                <a:spcPct val="100000"/>
              </a:lnSpc>
              <a:spcAft>
                <a:spcPts val="1500"/>
              </a:spcAft>
              <a:buFont typeface="Courier New" panose="020B0604020202020204" pitchFamily="34" charset="0"/>
              <a:buChar char="o"/>
            </a:pPr>
            <a:endParaRPr lang="en-GB" sz="1200" dirty="0">
              <a:latin typeface="Lato Bold"/>
              <a:ea typeface="Lato Bold"/>
              <a:cs typeface="Lato Bold"/>
            </a:endParaRPr>
          </a:p>
          <a:p>
            <a:pPr marL="408305" lvl="1" indent="-179705">
              <a:lnSpc>
                <a:spcPct val="100000"/>
              </a:lnSpc>
              <a:spcAft>
                <a:spcPts val="1500"/>
              </a:spcAft>
              <a:buFont typeface="Courier New" panose="020B0604020202020204" pitchFamily="34" charset="0"/>
              <a:buChar char="o"/>
            </a:pPr>
            <a:endParaRPr lang="en-GB" sz="1200" dirty="0">
              <a:latin typeface="Lato Bold"/>
              <a:ea typeface="Lato Bold"/>
              <a:cs typeface="Lato Bold"/>
            </a:endParaRPr>
          </a:p>
          <a:p>
            <a:pPr marL="408305" lvl="1" indent="-179705">
              <a:lnSpc>
                <a:spcPct val="100000"/>
              </a:lnSpc>
              <a:spcAft>
                <a:spcPts val="1700"/>
              </a:spcAft>
              <a:buFont typeface="Courier New" panose="020B0604020202020204" pitchFamily="34" charset="0"/>
              <a:buChar char="o"/>
            </a:pPr>
            <a:endParaRPr lang="en-GB" sz="1200" dirty="0">
              <a:latin typeface="Lato Light"/>
              <a:ea typeface="Lato Bold"/>
              <a:cs typeface="Lato Bold"/>
            </a:endParaRPr>
          </a:p>
          <a:p>
            <a:pPr marL="228600" indent="-228600">
              <a:buFont typeface="Arial" panose="020B0604020202020204" pitchFamily="34" charset="0"/>
              <a:buAutoNum type="arabicPeriod"/>
            </a:pPr>
            <a:endParaRPr lang="en-GB" sz="1200" dirty="0">
              <a:latin typeface="Lato Bold"/>
              <a:ea typeface="Lato Light"/>
              <a:cs typeface="Lato Light"/>
            </a:endParaRPr>
          </a:p>
          <a:p>
            <a:pPr marL="228600" indent="-228600">
              <a:buAutoNum type="arabicPeriod"/>
            </a:pPr>
            <a:endParaRPr lang="en-GB" sz="1200" dirty="0">
              <a:latin typeface="Lato Bold"/>
              <a:ea typeface="Lato Light"/>
              <a:cs typeface="Lato Light"/>
            </a:endParaRPr>
          </a:p>
          <a:p>
            <a:pPr marL="228600" indent="-228600">
              <a:buAutoNum type="arabicPeriod"/>
            </a:pPr>
            <a:endParaRPr lang="en-GB" sz="1200" dirty="0">
              <a:ea typeface="Lato Bold"/>
              <a:cs typeface="Lato Bold"/>
            </a:endParaRPr>
          </a:p>
          <a:p>
            <a:pPr marL="228600" indent="-228600">
              <a:buAutoNum type="arabicPeriod"/>
            </a:pPr>
            <a:endParaRPr lang="en-GB" sz="1200" dirty="0">
              <a:ea typeface="Lato Bold"/>
              <a:cs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2435242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C75ED1-F196-0708-C119-5B7FD73F1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00" y="1116000"/>
            <a:ext cx="7200000" cy="3487359"/>
          </a:xfrm>
        </p:spPr>
        <p:txBody>
          <a:bodyPr/>
          <a:lstStyle/>
          <a:p>
            <a:pPr algn="ctr"/>
            <a:r>
              <a:rPr lang="en-GB" sz="1600" dirty="0">
                <a:ea typeface="+mj-lt"/>
                <a:cs typeface="+mj-lt"/>
              </a:rPr>
              <a:t>Suitability</a:t>
            </a:r>
            <a:endParaRPr lang="en-US" dirty="0"/>
          </a:p>
          <a:p>
            <a:pPr marL="171450" indent="-171450">
              <a:buChar char="•"/>
            </a:pPr>
            <a:r>
              <a:rPr lang="en-GB" sz="1200" dirty="0">
                <a:ea typeface="+mj-lt"/>
                <a:cs typeface="+mj-lt"/>
              </a:rPr>
              <a:t>Must notify IFR where a </a:t>
            </a:r>
            <a:r>
              <a:rPr lang="en-GB" sz="1200" i="1" dirty="0">
                <a:ea typeface="+mj-lt"/>
                <a:cs typeface="+mj-lt"/>
              </a:rPr>
              <a:t>“reasonable prospect”</a:t>
            </a:r>
            <a:r>
              <a:rPr lang="en-GB" sz="1200" dirty="0">
                <a:ea typeface="+mj-lt"/>
                <a:cs typeface="+mj-lt"/>
              </a:rPr>
              <a:t> of ownership (s.27).</a:t>
            </a:r>
          </a:p>
          <a:p>
            <a:pPr marL="171450" indent="-171450">
              <a:buChar char="•"/>
            </a:pPr>
            <a:r>
              <a:rPr lang="en-GB" sz="1200" dirty="0">
                <a:ea typeface="+mj-lt"/>
                <a:cs typeface="+mj-lt"/>
              </a:rPr>
              <a:t>Suitability application must cover proposed operation of club, costs, funding and sources of funding (s.28(2)).</a:t>
            </a:r>
          </a:p>
          <a:p>
            <a:pPr marL="171450" indent="-171450">
              <a:buChar char="•"/>
            </a:pPr>
            <a:r>
              <a:rPr lang="en-GB" sz="1200" dirty="0">
                <a:ea typeface="+mj-lt"/>
                <a:cs typeface="+mj-lt"/>
              </a:rPr>
              <a:t>Suitability = honesty, integrity, financial soundness, competence (officers only) (s.26(7)-(8)):</a:t>
            </a:r>
          </a:p>
          <a:p>
            <a:pPr marL="351155" lvl="1" indent="-179705">
              <a:buFont typeface="Courier New" panose="020B0604020202020204" pitchFamily="34" charset="0"/>
              <a:buChar char="o"/>
            </a:pPr>
            <a:r>
              <a:rPr lang="en-GB" sz="1200" dirty="0">
                <a:ea typeface="+mn-lt"/>
                <a:cs typeface="+mn-lt"/>
              </a:rPr>
              <a:t>Honesty and integrity not just criminality but other legal regulatory and disciplinary actions (s.37(2)).</a:t>
            </a:r>
            <a:endParaRPr lang="en-GB" sz="1200" dirty="0">
              <a:latin typeface="Lato Bold"/>
              <a:ea typeface="+mj-lt"/>
              <a:cs typeface="+mj-lt"/>
            </a:endParaRPr>
          </a:p>
          <a:p>
            <a:pPr marL="351155" lvl="1" indent="-179705">
              <a:buFont typeface="Courier New" panose="020B0604020202020204" pitchFamily="34" charset="0"/>
              <a:buChar char="o"/>
            </a:pPr>
            <a:r>
              <a:rPr lang="en-GB" sz="1200" dirty="0">
                <a:ea typeface="+mn-lt"/>
                <a:cs typeface="+mn-lt"/>
              </a:rPr>
              <a:t>Financial soundness includes past bankruptcies, financial situation of past companies (s.37(3)).</a:t>
            </a:r>
          </a:p>
          <a:p>
            <a:pPr marL="171450" indent="-179705">
              <a:buFont typeface="Arial" panose="020B0604020202020204" pitchFamily="34" charset="0"/>
              <a:buChar char="•"/>
            </a:pPr>
            <a:r>
              <a:rPr lang="en-GB" sz="1200" dirty="0">
                <a:ea typeface="+mj-lt"/>
                <a:cs typeface="+mj-lt"/>
              </a:rPr>
              <a:t>Directors must be assessed as suitable also (s.29).</a:t>
            </a:r>
            <a:endParaRPr lang="en-GB" sz="1200" dirty="0">
              <a:latin typeface="Lato Light"/>
              <a:ea typeface="Lato Light"/>
              <a:cs typeface="Lato Light"/>
            </a:endParaRPr>
          </a:p>
          <a:p>
            <a:pPr marL="171450" indent="-179705">
              <a:buFont typeface="Arial" panose="020B0604020202020204" pitchFamily="34" charset="0"/>
              <a:buChar char="•"/>
            </a:pPr>
            <a:r>
              <a:rPr lang="en-GB" sz="1200" dirty="0">
                <a:ea typeface="+mj-lt"/>
                <a:cs typeface="+mj-lt"/>
              </a:rPr>
              <a:t>Duty to notify material change of circumstances (s.33).</a:t>
            </a:r>
            <a:endParaRPr lang="en-GB" sz="1200" dirty="0">
              <a:latin typeface="Lato Bold"/>
              <a:ea typeface="Lato Bold"/>
              <a:cs typeface="Lato Bold"/>
            </a:endParaRPr>
          </a:p>
          <a:p>
            <a:pPr marL="171450" indent="-179705">
              <a:buFont typeface="Arial" panose="020B0604020202020204" pitchFamily="34" charset="0"/>
              <a:buChar char="•"/>
            </a:pPr>
            <a:r>
              <a:rPr lang="en-GB" sz="1200" dirty="0">
                <a:ea typeface="+mj-lt"/>
                <a:cs typeface="+mj-lt"/>
              </a:rPr>
              <a:t>Owners and directors can ultimately be removed (ss.39-40, 43).</a:t>
            </a:r>
            <a:endParaRPr lang="en-GB" sz="1200" dirty="0">
              <a:latin typeface="Lato Bold"/>
              <a:ea typeface="Lato Bold"/>
              <a:cs typeface="Lato Bold"/>
            </a:endParaRPr>
          </a:p>
          <a:p>
            <a:pPr marL="171450" lvl="1" indent="0">
              <a:buNone/>
            </a:pPr>
            <a:endParaRPr lang="en-GB" sz="1200" dirty="0">
              <a:latin typeface="Lato Light"/>
              <a:ea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855055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3F0278-5B51-2A55-E7C2-987797E68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Aft>
                <a:spcPts val="2000"/>
              </a:spcAft>
            </a:pPr>
            <a:r>
              <a:rPr lang="en-GB" sz="1600" dirty="0">
                <a:latin typeface="Lato Bold"/>
                <a:ea typeface="Lato Bold"/>
                <a:cs typeface="Arial"/>
              </a:rPr>
              <a:t>Duties on clubs</a:t>
            </a:r>
            <a:endParaRPr lang="en-US" sz="1600" dirty="0">
              <a:latin typeface="Lato Bold"/>
              <a:ea typeface="Lato Bold"/>
              <a:cs typeface="Arial"/>
            </a:endParaRPr>
          </a:p>
          <a:p>
            <a:pPr>
              <a:buFont typeface="Arial"/>
              <a:buChar char="•"/>
            </a:pPr>
            <a:r>
              <a:rPr lang="en-GB" sz="1200" dirty="0">
                <a:latin typeface="Lato Bold"/>
                <a:ea typeface="+mn-lt"/>
                <a:cs typeface="+mn-lt"/>
              </a:rPr>
              <a:t>Duty not to participate in a </a:t>
            </a:r>
            <a:r>
              <a:rPr lang="en-GB" sz="1200" i="1" dirty="0">
                <a:latin typeface="Lato Bold"/>
                <a:ea typeface="+mn-lt"/>
                <a:cs typeface="+mn-lt"/>
              </a:rPr>
              <a:t>“prohibited competition”</a:t>
            </a:r>
            <a:r>
              <a:rPr lang="en-GB" sz="1200" dirty="0">
                <a:latin typeface="Lato Bold"/>
                <a:ea typeface="+mn-lt"/>
                <a:cs typeface="+mn-lt"/>
              </a:rPr>
              <a:t>, which means one prohibited by the IFR having regard to whether it is </a:t>
            </a:r>
            <a:r>
              <a:rPr lang="en-GB" sz="1200" i="1" dirty="0">
                <a:latin typeface="Lato Bold"/>
                <a:ea typeface="+mn-lt"/>
                <a:cs typeface="+mn-lt"/>
              </a:rPr>
              <a:t>“merit-based”</a:t>
            </a:r>
            <a:r>
              <a:rPr lang="en-GB" sz="1200" dirty="0">
                <a:latin typeface="Lato Bold"/>
                <a:ea typeface="+mn-lt"/>
                <a:cs typeface="+mn-lt"/>
              </a:rPr>
              <a:t>, based on </a:t>
            </a:r>
            <a:r>
              <a:rPr lang="en-GB" sz="1200" i="1" dirty="0">
                <a:latin typeface="Lato Bold"/>
                <a:ea typeface="+mn-lt"/>
                <a:cs typeface="+mn-lt"/>
              </a:rPr>
              <a:t>“open and fair competition”</a:t>
            </a:r>
            <a:r>
              <a:rPr lang="en-GB" sz="1200" dirty="0">
                <a:latin typeface="Lato Bold"/>
                <a:ea typeface="+mn-lt"/>
                <a:cs typeface="+mn-lt"/>
              </a:rPr>
              <a:t>, sustainability and </a:t>
            </a:r>
            <a:r>
              <a:rPr lang="en-GB" sz="1200" i="1" dirty="0">
                <a:latin typeface="Lato Bold"/>
                <a:ea typeface="+mn-lt"/>
                <a:cs typeface="+mn-lt"/>
              </a:rPr>
              <a:t>“heritage”</a:t>
            </a:r>
            <a:r>
              <a:rPr lang="en-GB" sz="1200" dirty="0">
                <a:latin typeface="Lato Bold"/>
                <a:ea typeface="+mn-lt"/>
                <a:cs typeface="+mn-lt"/>
              </a:rPr>
              <a:t> (s.45).</a:t>
            </a:r>
            <a:endParaRPr lang="en-GB" sz="1200">
              <a:latin typeface="Lato Bold"/>
              <a:ea typeface="Lato Bold"/>
              <a:cs typeface="Arial"/>
            </a:endParaRPr>
          </a:p>
          <a:p>
            <a:pPr>
              <a:buFont typeface="Arial"/>
              <a:buChar char="•"/>
            </a:pPr>
            <a:r>
              <a:rPr lang="en-GB" sz="1200" dirty="0">
                <a:latin typeface="Lato Bold"/>
                <a:ea typeface="+mn-lt"/>
                <a:cs typeface="+mn-lt"/>
              </a:rPr>
              <a:t>Duty not to dispose of home ground without approval (s.46).</a:t>
            </a:r>
            <a:endParaRPr lang="en-GB" sz="1200">
              <a:latin typeface="Lato Bold"/>
              <a:ea typeface="Lato Bold"/>
              <a:cs typeface="Lato Bold"/>
            </a:endParaRPr>
          </a:p>
          <a:p>
            <a:pPr>
              <a:buFont typeface="Arial"/>
              <a:buChar char="•"/>
            </a:pPr>
            <a:r>
              <a:rPr lang="en-GB" sz="1200" dirty="0">
                <a:latin typeface="Lato Bold"/>
                <a:ea typeface="+mn-lt"/>
                <a:cs typeface="+mn-lt"/>
              </a:rPr>
              <a:t>Duty not to relocate, change club colours, crest or name without approval (s.49).</a:t>
            </a:r>
            <a:endParaRPr lang="en-GB" sz="1200">
              <a:latin typeface="Lato Bold"/>
              <a:ea typeface="Lato Bold"/>
              <a:cs typeface="Lato Bold"/>
            </a:endParaRPr>
          </a:p>
          <a:p>
            <a:pPr>
              <a:buFont typeface="Arial"/>
              <a:buChar char="•"/>
            </a:pPr>
            <a:r>
              <a:rPr lang="en-GB" sz="1200" dirty="0">
                <a:latin typeface="Lato Bold"/>
                <a:ea typeface="+mn-lt"/>
                <a:cs typeface="+mn-lt"/>
              </a:rPr>
              <a:t>Duty to notify change of circumstances (s.50).</a:t>
            </a:r>
            <a:endParaRPr lang="en-GB" sz="1200">
              <a:latin typeface="Lato Bold"/>
              <a:ea typeface="Lato Bold"/>
              <a:cs typeface="Lato Bold"/>
            </a:endParaRPr>
          </a:p>
          <a:p>
            <a:pPr>
              <a:buFont typeface="Arial"/>
              <a:buChar char="•"/>
            </a:pPr>
            <a:r>
              <a:rPr lang="en-GB" sz="1200" dirty="0">
                <a:latin typeface="Lato Bold"/>
                <a:ea typeface="+mn-lt"/>
                <a:cs typeface="+mn-lt"/>
              </a:rPr>
              <a:t>Duty to pay levy (s.52).</a:t>
            </a:r>
            <a:br>
              <a:rPr lang="en-US" sz="1200" dirty="0"/>
            </a:br>
            <a:endParaRPr lang="en-US" sz="1200">
              <a:ea typeface="Lato Bold"/>
              <a:cs typeface="Lato Bold"/>
            </a:endParaRPr>
          </a:p>
          <a:p>
            <a:pPr marL="408305" lvl="1" indent="-179705">
              <a:lnSpc>
                <a:spcPct val="100000"/>
              </a:lnSpc>
              <a:spcAft>
                <a:spcPts val="1500"/>
              </a:spcAft>
              <a:buFont typeface="Courier New,monospace"/>
              <a:buChar char="o"/>
            </a:pPr>
            <a:endParaRPr lang="en-GB" sz="1200" dirty="0">
              <a:latin typeface="Lato Bold"/>
              <a:ea typeface="Lato Bold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4318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DDEE6C-1A70-2EF8-8DBB-D92F16567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Aft>
                <a:spcPts val="2000"/>
              </a:spcAft>
            </a:pPr>
            <a:r>
              <a:rPr lang="en-GB" sz="1600" dirty="0">
                <a:latin typeface="Lato Bold"/>
                <a:ea typeface="Lato Bold"/>
                <a:cs typeface="Arial"/>
              </a:rPr>
              <a:t>Duties on competition organisers</a:t>
            </a:r>
            <a:endParaRPr lang="en-US" sz="1600" dirty="0">
              <a:latin typeface="Lato Bold"/>
              <a:ea typeface="Lato Bold"/>
              <a:cs typeface="Arial"/>
            </a:endParaRPr>
          </a:p>
          <a:p>
            <a:pPr>
              <a:buFont typeface="Arial"/>
              <a:buChar char="•"/>
            </a:pPr>
            <a:r>
              <a:rPr lang="en-GB" sz="1200" dirty="0">
                <a:ea typeface="+mj-lt"/>
                <a:cs typeface="+mj-lt"/>
              </a:rPr>
              <a:t>Duty to notify IFR when it </a:t>
            </a:r>
            <a:r>
              <a:rPr lang="en-GB" sz="1200" i="1" dirty="0">
                <a:ea typeface="+mj-lt"/>
                <a:cs typeface="+mj-lt"/>
              </a:rPr>
              <a:t>“considers or suspects”</a:t>
            </a:r>
            <a:r>
              <a:rPr lang="en-GB" sz="1200" dirty="0">
                <a:ea typeface="+mj-lt"/>
                <a:cs typeface="+mj-lt"/>
              </a:rPr>
              <a:t> a club has breached a competition rule which is </a:t>
            </a:r>
            <a:r>
              <a:rPr lang="en-GB" sz="1200" i="1" dirty="0">
                <a:ea typeface="+mj-lt"/>
                <a:cs typeface="+mj-lt"/>
              </a:rPr>
              <a:t>“relevant to the exercise of any of the IFR’s functions”</a:t>
            </a:r>
            <a:r>
              <a:rPr lang="en-GB" sz="1200" dirty="0">
                <a:ea typeface="+mj-lt"/>
                <a:cs typeface="+mj-lt"/>
              </a:rPr>
              <a:t> (s.55(1)(c), (8)).</a:t>
            </a:r>
            <a:endParaRPr lang="en-GB" sz="1200" dirty="0">
              <a:latin typeface="Lato Bold"/>
              <a:ea typeface="Lato Bold"/>
              <a:cs typeface="Arial"/>
            </a:endParaRPr>
          </a:p>
          <a:p>
            <a:pPr>
              <a:buFont typeface="Arial"/>
              <a:buChar char="•"/>
            </a:pPr>
            <a:r>
              <a:rPr lang="en-GB" sz="1200" dirty="0">
                <a:latin typeface="Lato Bold"/>
                <a:ea typeface="Lato Bold"/>
                <a:cs typeface="Arial"/>
              </a:rPr>
              <a:t>Duty to consult the IFR when varying such a competition rule (s.55(6)).</a:t>
            </a:r>
            <a:r>
              <a:rPr lang="en-GB" sz="1200" dirty="0">
                <a:ea typeface="+mj-lt"/>
                <a:cs typeface="+mj-lt"/>
              </a:rPr>
              <a:t> </a:t>
            </a:r>
            <a:br>
              <a:rPr lang="en-US" dirty="0"/>
            </a:br>
            <a:endParaRPr lang="en-US">
              <a:ea typeface="Lato Bold"/>
              <a:cs typeface="Lato Bold"/>
            </a:endParaRPr>
          </a:p>
          <a:p>
            <a:pPr marL="285750" indent="-285750">
              <a:buFont typeface="Arial,Sans-Serif"/>
              <a:buChar char="•"/>
            </a:pPr>
            <a:endParaRPr lang="en-GB" sz="1200" dirty="0">
              <a:latin typeface="Lato Bold"/>
              <a:ea typeface="Lato Bold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6149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A01DF-28B1-24F4-394E-874415D0B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7FD056-D803-BEC2-68F6-37C6CD0A5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1600" dirty="0">
                <a:ea typeface="Lato Bold"/>
                <a:cs typeface="Lato Bold"/>
              </a:rPr>
              <a:t>The Heritage Objective</a:t>
            </a:r>
            <a:endParaRPr lang="en-US" sz="1600" dirty="0">
              <a:ea typeface="Lato Bold"/>
              <a:cs typeface="Lato Bold"/>
            </a:endParaRPr>
          </a:p>
          <a:p>
            <a:pPr marL="228600" indent="-228600">
              <a:buAutoNum type="arabicPeriod"/>
            </a:pPr>
            <a:r>
              <a:rPr lang="en-GB" sz="1200" dirty="0">
                <a:ea typeface="Lato Bold"/>
                <a:cs typeface="Lato Bold"/>
              </a:rPr>
              <a:t>Fan consultation</a:t>
            </a:r>
          </a:p>
          <a:p>
            <a:pPr marL="408305" lvl="1" indent="-179705">
              <a:buFont typeface="Courier New" panose="020B0604020202020204" pitchFamily="34" charset="0"/>
              <a:buChar char="o"/>
            </a:pPr>
            <a:r>
              <a:rPr lang="en-GB" sz="1200" dirty="0">
                <a:latin typeface="Lato Bold"/>
                <a:ea typeface="Lato Bold"/>
                <a:cs typeface="Lato Bold"/>
              </a:rPr>
              <a:t>Fans must generally be consulted (Sch 5(8))</a:t>
            </a:r>
          </a:p>
          <a:p>
            <a:pPr marL="408305" lvl="1" indent="-179705">
              <a:buFont typeface="Courier New" panose="020B0604020202020204" pitchFamily="34" charset="0"/>
              <a:buChar char="o"/>
            </a:pPr>
            <a:r>
              <a:rPr lang="en-GB" sz="1200" dirty="0">
                <a:latin typeface="Lato Bold"/>
                <a:ea typeface="Lato Bold"/>
                <a:cs typeface="Lato Bold"/>
              </a:rPr>
              <a:t>Fans must be kept informed of insolvency proceedings (s.51)</a:t>
            </a:r>
            <a:endParaRPr lang="en-GB" sz="1200" dirty="0">
              <a:ea typeface="Lato Bold"/>
              <a:cs typeface="Lato Bold"/>
            </a:endParaRPr>
          </a:p>
          <a:p>
            <a:pPr marL="228600" indent="-228600">
              <a:buAutoNum type="arabicPeriod"/>
            </a:pPr>
            <a:r>
              <a:rPr lang="en-GB" sz="1200" dirty="0">
                <a:ea typeface="Lato Bold"/>
                <a:cs typeface="Lato Bold"/>
              </a:rPr>
              <a:t>Stadium relocations</a:t>
            </a:r>
          </a:p>
          <a:p>
            <a:pPr marL="408305" lvl="1" indent="-179705">
              <a:buFont typeface="Courier New" panose="020B0604020202020204" pitchFamily="34" charset="0"/>
              <a:buChar char="o"/>
            </a:pPr>
            <a:r>
              <a:rPr lang="en-GB" sz="1200" dirty="0">
                <a:latin typeface="Lato Bold"/>
                <a:ea typeface="Lato Bold"/>
                <a:cs typeface="Lato Bold"/>
              </a:rPr>
              <a:t>There is a duty not to re-locate without approval (s.48)</a:t>
            </a:r>
          </a:p>
          <a:p>
            <a:pPr marL="228600" indent="-228600">
              <a:buAutoNum type="arabicPeriod"/>
            </a:pPr>
            <a:r>
              <a:rPr lang="en-GB" sz="1200" dirty="0">
                <a:ea typeface="Lato Bold"/>
                <a:cs typeface="Lato Bold"/>
              </a:rPr>
              <a:t>Club identification</a:t>
            </a:r>
          </a:p>
          <a:p>
            <a:pPr marL="408305" lvl="1" indent="-179705">
              <a:buFont typeface="Courier New" panose="020B0604020202020204" pitchFamily="34" charset="0"/>
              <a:buChar char="o"/>
            </a:pPr>
            <a:r>
              <a:rPr lang="en-GB" sz="1200" dirty="0">
                <a:latin typeface="Lato Bold"/>
                <a:ea typeface="Lato Bold"/>
                <a:cs typeface="Lato Bold"/>
              </a:rPr>
              <a:t>There is a duty not to change the club crest, home shirt colours or name without approval (s.49)</a:t>
            </a:r>
            <a:endParaRPr lang="en-GB" sz="1200" dirty="0">
              <a:ea typeface="Lato Bold"/>
              <a:cs typeface="Lato Bold"/>
            </a:endParaRPr>
          </a:p>
          <a:p>
            <a:pPr marL="228600" indent="-228600">
              <a:buAutoNum type="arabicPeriod"/>
            </a:pPr>
            <a:endParaRPr lang="en-GB" sz="1200" dirty="0">
              <a:ea typeface="Lato Bold"/>
              <a:cs typeface="Lato Bold"/>
            </a:endParaRPr>
          </a:p>
          <a:p>
            <a:pPr marL="171450" indent="-171450">
              <a:buAutoNum type="arabicPeriod"/>
            </a:pPr>
            <a:endParaRPr lang="en-GB" sz="1200" dirty="0">
              <a:ea typeface="Lato Bold"/>
              <a:cs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1892313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2D5FFD-D93F-41E5-8075-B37DB455E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0" y="844352"/>
            <a:ext cx="7200000" cy="3240000"/>
          </a:xfrm>
        </p:spPr>
        <p:txBody>
          <a:bodyPr/>
          <a:lstStyle/>
          <a:p>
            <a:pPr algn="ctr"/>
            <a:r>
              <a:rPr lang="en-GB" b="1" dirty="0"/>
              <a:t>The IFR's Investigation Powers</a:t>
            </a:r>
            <a:endParaRPr lang="en-GB" b="1" dirty="0">
              <a:ea typeface="Lato Bold"/>
              <a:cs typeface="Lato Bold"/>
            </a:endParaRPr>
          </a:p>
          <a:p>
            <a:r>
              <a:rPr lang="en-GB" sz="1200" i="1" dirty="0">
                <a:ea typeface="Lato Bold"/>
                <a:cs typeface="Lato Bold"/>
              </a:rPr>
              <a:t>"</a:t>
            </a:r>
            <a:r>
              <a:rPr lang="en-GB" sz="1200" i="1" dirty="0">
                <a:ea typeface="+mj-lt"/>
                <a:cs typeface="+mj-lt"/>
              </a:rPr>
              <a:t>The IFR may conduct an investigation where it has reasonable grounds for suspecting that a person has committed a relevant infringement."</a:t>
            </a:r>
            <a:r>
              <a:rPr lang="en-GB" sz="1200" i="1" dirty="0">
                <a:ea typeface="Lato Bold"/>
                <a:cs typeface="Lato Bold"/>
              </a:rPr>
              <a:t> - </a:t>
            </a:r>
            <a:r>
              <a:rPr lang="en-GB" sz="1200" dirty="0">
                <a:ea typeface="Lato Bold"/>
                <a:cs typeface="Lato Bold"/>
              </a:rPr>
              <a:t>s.68(1)</a:t>
            </a:r>
            <a:endParaRPr lang="en-GB"/>
          </a:p>
          <a:p>
            <a:endParaRPr lang="en-GB" sz="1200" dirty="0">
              <a:ea typeface="Lato Bold"/>
              <a:cs typeface="Lato Bold"/>
            </a:endParaRPr>
          </a:p>
          <a:p>
            <a:r>
              <a:rPr lang="en-GB" sz="1200" dirty="0">
                <a:ea typeface="Lato Bold"/>
                <a:cs typeface="Lato Bold"/>
              </a:rPr>
              <a:t>The term "</a:t>
            </a:r>
            <a:r>
              <a:rPr lang="en-GB" sz="1200" i="1" dirty="0">
                <a:ea typeface="Lato Bold"/>
                <a:cs typeface="Lato Bold"/>
              </a:rPr>
              <a:t>relevant infringement" </a:t>
            </a:r>
            <a:r>
              <a:rPr lang="en-GB" sz="1200" dirty="0">
                <a:ea typeface="Lato Bold"/>
                <a:cs typeface="Lato Bold"/>
              </a:rPr>
              <a:t>is defined in Schedule 7, and includes breach of licence conditions, failure to comply with requirements imposed, or directions given.</a:t>
            </a:r>
          </a:p>
          <a:p>
            <a:endParaRPr lang="en-GB" sz="1200" dirty="0">
              <a:ea typeface="Lato Bold"/>
              <a:cs typeface="Lato Bold"/>
            </a:endParaRPr>
          </a:p>
          <a:p>
            <a:r>
              <a:rPr lang="en-GB" sz="1200" dirty="0">
                <a:ea typeface="Lato Bold"/>
                <a:cs typeface="Lato Bold"/>
              </a:rPr>
              <a:t>If there is a relevant infringement, the IFR has:</a:t>
            </a:r>
          </a:p>
          <a:p>
            <a:pPr marL="228600" indent="-228600">
              <a:buAutoNum type="arabicPeriod"/>
            </a:pPr>
            <a:r>
              <a:rPr lang="en-GB" sz="1200" dirty="0">
                <a:ea typeface="Lato Bold"/>
                <a:cs typeface="Lato Bold"/>
              </a:rPr>
              <a:t>The power to ask questions (Sch 8(2))</a:t>
            </a:r>
          </a:p>
          <a:p>
            <a:pPr marL="228600" indent="-228600">
              <a:buAutoNum type="arabicPeriod"/>
            </a:pPr>
            <a:r>
              <a:rPr lang="en-GB" sz="1200" dirty="0">
                <a:ea typeface="Lato Bold"/>
                <a:cs typeface="Lato Bold"/>
              </a:rPr>
              <a:t>The power to enter a business with a warrant (Sch 8(3))</a:t>
            </a:r>
          </a:p>
          <a:p>
            <a:pPr marL="228600" indent="-228600">
              <a:buAutoNum type="arabicPeriod"/>
            </a:pPr>
            <a:endParaRPr lang="en-GB" sz="1200" dirty="0">
              <a:ea typeface="Lato Bold"/>
              <a:cs typeface="Lato Bold"/>
            </a:endParaRPr>
          </a:p>
          <a:p>
            <a:endParaRPr lang="en-GB" sz="1200" dirty="0">
              <a:ea typeface="Lato Bold"/>
              <a:cs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2738262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39084-4281-4CFD-AAB5-C1500D904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1600" b="1" dirty="0"/>
              <a:t>Enforcement Powers</a:t>
            </a:r>
            <a:endParaRPr lang="en-US" sz="1600" dirty="0"/>
          </a:p>
          <a:p>
            <a:pPr marL="285750" indent="-285750">
              <a:buFont typeface="Courier New" panose="020B0604020202020204" pitchFamily="34" charset="0"/>
              <a:buChar char="o"/>
            </a:pPr>
            <a:r>
              <a:rPr lang="en-GB" sz="1200" dirty="0">
                <a:ea typeface="+mj-lt"/>
                <a:cs typeface="+mj-lt"/>
              </a:rPr>
              <a:t>The IFR may issue a warning notice (s.76) and then a decision notice (s.77)</a:t>
            </a:r>
            <a:endParaRPr lang="en-GB" sz="1200" b="1" dirty="0">
              <a:latin typeface="Lato Bold"/>
              <a:ea typeface="+mj-lt"/>
              <a:cs typeface="+mj-lt"/>
            </a:endParaRPr>
          </a:p>
          <a:p>
            <a:pPr marL="285750" indent="-285750">
              <a:buFont typeface="Courier New" panose="020B0604020202020204" pitchFamily="34" charset="0"/>
              <a:buChar char="o"/>
            </a:pPr>
            <a:r>
              <a:rPr lang="en-GB" sz="1200" dirty="0">
                <a:latin typeface="Lato Bold"/>
                <a:ea typeface="+mj-lt"/>
                <a:cs typeface="+mj-lt"/>
              </a:rPr>
              <a:t>Sanctions can include:</a:t>
            </a:r>
            <a:endParaRPr lang="en-GB" sz="1200" b="1" dirty="0">
              <a:latin typeface="Lato Bold"/>
              <a:ea typeface="+mj-lt"/>
              <a:cs typeface="+mj-lt"/>
            </a:endParaRPr>
          </a:p>
          <a:p>
            <a:pPr marL="628650" lvl="2" indent="-285750">
              <a:buFont typeface="Wingdings" panose="020B0604020202020204" pitchFamily="34" charset="0"/>
              <a:buChar char="§"/>
            </a:pPr>
            <a:r>
              <a:rPr lang="en-GB" sz="1200" dirty="0">
                <a:latin typeface="Lato Bold"/>
                <a:ea typeface="+mj-lt"/>
                <a:cs typeface="+mj-lt"/>
              </a:rPr>
              <a:t>A revocation of operating licence (s.19) - but the threshold is high</a:t>
            </a:r>
            <a:endParaRPr lang="en-GB" sz="1200" b="1" dirty="0">
              <a:latin typeface="Lato Bold"/>
              <a:ea typeface="+mj-lt"/>
              <a:cs typeface="+mj-lt"/>
            </a:endParaRPr>
          </a:p>
          <a:p>
            <a:pPr marL="628650" lvl="2" indent="-285750">
              <a:buFont typeface="Wingdings" panose="020B0604020202020204" pitchFamily="34" charset="0"/>
              <a:buChar char="§"/>
            </a:pPr>
            <a:r>
              <a:rPr lang="en-GB" sz="1200" dirty="0">
                <a:latin typeface="Lato Bold"/>
                <a:ea typeface="+mj-lt"/>
                <a:cs typeface="+mj-lt"/>
              </a:rPr>
              <a:t>A disqualification (s.38)</a:t>
            </a:r>
          </a:p>
          <a:p>
            <a:pPr marL="628650" lvl="2" indent="-285750">
              <a:buFont typeface="Wingdings" panose="020B0604020202020204" pitchFamily="34" charset="0"/>
              <a:buChar char="§"/>
            </a:pPr>
            <a:r>
              <a:rPr lang="en-GB" sz="1200" dirty="0">
                <a:latin typeface="Lato Bold"/>
                <a:ea typeface="+mj-lt"/>
                <a:cs typeface="+mj-lt"/>
              </a:rPr>
              <a:t>A determination that a person is not suitable to be the owner or officer of a club (ss.34, 35)</a:t>
            </a:r>
          </a:p>
          <a:p>
            <a:pPr marL="628650" lvl="2" indent="-285750">
              <a:buFont typeface="Wingdings" panose="020B0604020202020204" pitchFamily="34" charset="0"/>
              <a:buChar char="§"/>
            </a:pPr>
            <a:r>
              <a:rPr lang="en-GB" sz="1200" dirty="0">
                <a:latin typeface="Lato Bold"/>
                <a:ea typeface="+mj-lt"/>
                <a:cs typeface="+mj-lt"/>
              </a:rPr>
              <a:t>A fine equal to 10% of the total revenue of the club or organiser (Sch 9(6))</a:t>
            </a:r>
            <a:endParaRPr lang="en-GB" sz="1200" b="1" dirty="0">
              <a:latin typeface="Lato Bold"/>
              <a:ea typeface="Lato Bold"/>
              <a:cs typeface="Lato Bold"/>
            </a:endParaRPr>
          </a:p>
          <a:p>
            <a:pPr marL="628650" lvl="2" indent="-285750">
              <a:buFont typeface="Wingdings" panose="020B0604020202020204" pitchFamily="34" charset="0"/>
              <a:buChar char="§"/>
            </a:pPr>
            <a:r>
              <a:rPr lang="en-GB" sz="1200" dirty="0">
                <a:latin typeface="Lato Bold"/>
                <a:ea typeface="Lato Bold"/>
                <a:cs typeface="Lato Bold"/>
              </a:rPr>
              <a:t>Issuing of a censure statement (Sch 9(2))</a:t>
            </a:r>
            <a:endParaRPr lang="en-GB" sz="1200" dirty="0">
              <a:ea typeface="Lato Bold"/>
              <a:cs typeface="Lato Bold"/>
            </a:endParaRPr>
          </a:p>
          <a:p>
            <a:pPr marL="285750" indent="-285750">
              <a:buFont typeface="Courier New" panose="020B0604020202020204" pitchFamily="34" charset="0"/>
              <a:buChar char="o"/>
            </a:pPr>
            <a:endParaRPr lang="en-GB" sz="1400" dirty="0">
              <a:ea typeface="Lato Bold"/>
              <a:cs typeface="Lato Bold"/>
            </a:endParaRPr>
          </a:p>
          <a:p>
            <a:endParaRPr lang="en-GB" sz="1200" dirty="0">
              <a:ea typeface="Lato Bold"/>
              <a:cs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342839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9444A-BFC3-99E0-B20D-0C2080AB6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29A00D-EDEF-2AA1-7EF7-B2F02AB8F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1600" b="1" dirty="0"/>
              <a:t>Review</a:t>
            </a:r>
            <a:endParaRPr lang="en-US" sz="1600" dirty="0"/>
          </a:p>
          <a:p>
            <a:r>
              <a:rPr lang="en-GB" sz="1200" dirty="0">
                <a:latin typeface="Lato Bold"/>
                <a:ea typeface="+mj-lt"/>
                <a:cs typeface="+mj-lt"/>
              </a:rPr>
              <a:t>"</a:t>
            </a:r>
            <a:r>
              <a:rPr lang="en-GB" sz="1200" i="1" dirty="0">
                <a:ea typeface="+mj-lt"/>
                <a:cs typeface="+mj-lt"/>
              </a:rPr>
              <a:t>Where the IFR makes a reviewable decision, a concerned person may request a review of that decision by the applicable reviewer</a:t>
            </a:r>
            <a:r>
              <a:rPr lang="en-GB" sz="1200" dirty="0">
                <a:ea typeface="+mj-lt"/>
                <a:cs typeface="+mj-lt"/>
              </a:rPr>
              <a:t>." - s.82(1)</a:t>
            </a:r>
            <a:endParaRPr lang="en-GB" sz="1200" dirty="0">
              <a:latin typeface="Lato Bold"/>
              <a:ea typeface="+mj-lt"/>
              <a:cs typeface="+mj-lt"/>
            </a:endParaRPr>
          </a:p>
          <a:p>
            <a:r>
              <a:rPr lang="en-GB" sz="1200" dirty="0">
                <a:latin typeface="Lato Bold"/>
                <a:ea typeface="Lato Bold"/>
                <a:cs typeface="Lato Bold"/>
              </a:rPr>
              <a:t>Reviewable decisions are set out in a table at Schedule 10, and the decision may be reviewed by either a committee of the Expert Panel or the Board. </a:t>
            </a:r>
            <a:endParaRPr lang="en-GB" dirty="0">
              <a:latin typeface="Lato Bold"/>
              <a:ea typeface="Lato Bold"/>
              <a:cs typeface="Lato Bold"/>
            </a:endParaRPr>
          </a:p>
          <a:p>
            <a:r>
              <a:rPr lang="en-GB" sz="1200" dirty="0">
                <a:ea typeface="Lato Bold"/>
                <a:cs typeface="Lato Bold"/>
              </a:rPr>
              <a:t>The applicable reviewer can decide to uphold, vary, or cancel the decision (s.83(2)).</a:t>
            </a:r>
          </a:p>
          <a:p>
            <a:endParaRPr lang="en-GB" sz="1200" dirty="0">
              <a:ea typeface="Lato Bold"/>
              <a:cs typeface="Lato Bold"/>
            </a:endParaRPr>
          </a:p>
          <a:p>
            <a:endParaRPr lang="en-GB">
              <a:ea typeface="Lato Bold"/>
              <a:cs typeface="Lato Bold"/>
            </a:endParaRPr>
          </a:p>
          <a:p>
            <a:pPr marL="285750" indent="-285750">
              <a:buFont typeface="Courier New" panose="020B0604020202020204" pitchFamily="34" charset="0"/>
              <a:buChar char="o"/>
            </a:pPr>
            <a:endParaRPr lang="en-GB" sz="1400" dirty="0">
              <a:ea typeface="Lato Bold"/>
              <a:cs typeface="Lato Bold"/>
            </a:endParaRPr>
          </a:p>
          <a:p>
            <a:endParaRPr lang="en-GB" sz="1200">
              <a:ea typeface="Lato Bold"/>
              <a:cs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3910811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786DD-413B-5A2C-AC68-53E232200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D9D7EF-80B8-EF75-4BD6-D39C12D0D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1600" b="1" dirty="0"/>
              <a:t>Direct Appeal to the CAT</a:t>
            </a:r>
            <a:endParaRPr lang="en-US" sz="1600" dirty="0"/>
          </a:p>
          <a:p>
            <a:r>
              <a:rPr lang="en-GB" sz="1200" dirty="0">
                <a:latin typeface="Lato Bold"/>
                <a:ea typeface="Lato Bold"/>
                <a:cs typeface="Lato Bold"/>
              </a:rPr>
              <a:t>Certain reviewable decisions can be appealed directly to the CAT, at s.84(3):</a:t>
            </a:r>
            <a:endParaRPr lang="en-GB" dirty="0">
              <a:latin typeface="Lato Bold"/>
              <a:ea typeface="Lato Bold"/>
              <a:cs typeface="Lato Bold"/>
            </a:endParaRPr>
          </a:p>
          <a:p>
            <a:pPr marL="171450" indent="-171450">
              <a:buFont typeface="Courier New" panose="020B0604020202020204" pitchFamily="34" charset="0"/>
              <a:buChar char="o"/>
            </a:pPr>
            <a:r>
              <a:rPr lang="en-GB" sz="1200" dirty="0">
                <a:latin typeface="Lato Bold"/>
                <a:ea typeface="Lato Bold"/>
                <a:cs typeface="Lato Bold"/>
              </a:rPr>
              <a:t>Revocation</a:t>
            </a:r>
            <a:r>
              <a:rPr lang="en-GB" sz="1200" dirty="0">
                <a:ea typeface="+mj-lt"/>
                <a:cs typeface="+mj-lt"/>
              </a:rPr>
              <a:t> of an operating licence</a:t>
            </a:r>
            <a:endParaRPr lang="en-GB">
              <a:ea typeface="+mj-lt"/>
              <a:cs typeface="+mj-lt"/>
            </a:endParaRPr>
          </a:p>
          <a:p>
            <a:pPr marL="171450" indent="-171450">
              <a:buFont typeface="Courier New" panose="020B0604020202020204" pitchFamily="34" charset="0"/>
              <a:buChar char="o"/>
            </a:pPr>
            <a:r>
              <a:rPr lang="en-GB" sz="1200" dirty="0">
                <a:ea typeface="+mj-lt"/>
                <a:cs typeface="+mj-lt"/>
              </a:rPr>
              <a:t>Deemed determination of suitability to be an owner or officer of a club</a:t>
            </a:r>
            <a:endParaRPr lang="en-GB" dirty="0">
              <a:ea typeface="Lato Bold"/>
              <a:cs typeface="Lato Bold"/>
            </a:endParaRPr>
          </a:p>
          <a:p>
            <a:pPr marL="171450" indent="-171450">
              <a:buFont typeface="Courier New" panose="020B0604020202020204" pitchFamily="34" charset="0"/>
              <a:buChar char="o"/>
            </a:pPr>
            <a:r>
              <a:rPr lang="en-GB" sz="1200" dirty="0">
                <a:ea typeface="+mj-lt"/>
                <a:cs typeface="+mj-lt"/>
              </a:rPr>
              <a:t>Making of an order for disqualification of a person</a:t>
            </a:r>
            <a:endParaRPr lang="en-GB">
              <a:ea typeface="+mj-lt"/>
              <a:cs typeface="+mj-lt"/>
            </a:endParaRPr>
          </a:p>
          <a:p>
            <a:pPr marL="171450" indent="-171450">
              <a:buFont typeface="Courier New" panose="020B0604020202020204" pitchFamily="34" charset="0"/>
              <a:buChar char="o"/>
            </a:pPr>
            <a:r>
              <a:rPr lang="en-GB" sz="1200" dirty="0">
                <a:ea typeface="+mj-lt"/>
                <a:cs typeface="+mj-lt"/>
              </a:rPr>
              <a:t>Suspending or revoking an operating licence</a:t>
            </a:r>
            <a:endParaRPr lang="en-GB" dirty="0">
              <a:ea typeface="Lato Bold"/>
              <a:cs typeface="Lato Bold"/>
            </a:endParaRPr>
          </a:p>
          <a:p>
            <a:r>
              <a:rPr lang="en-GB" sz="1200" dirty="0">
                <a:ea typeface="Lato Bold"/>
                <a:cs typeface="Lato Bold"/>
              </a:rPr>
              <a:t>The CAT can determine the appeal on its merits (s.85(1))</a:t>
            </a:r>
          </a:p>
          <a:p>
            <a:endParaRPr lang="en-GB">
              <a:ea typeface="Lato Bold"/>
              <a:cs typeface="Lato Bold"/>
            </a:endParaRPr>
          </a:p>
          <a:p>
            <a:pPr marL="285750" indent="-285750">
              <a:buFont typeface="Courier New" panose="020B0604020202020204" pitchFamily="34" charset="0"/>
              <a:buChar char="o"/>
            </a:pPr>
            <a:endParaRPr lang="en-GB" sz="1400" dirty="0">
              <a:ea typeface="Lato Bold"/>
              <a:cs typeface="Lato Bold"/>
            </a:endParaRPr>
          </a:p>
          <a:p>
            <a:endParaRPr lang="en-GB" sz="1200">
              <a:ea typeface="Lato Bold"/>
              <a:cs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1414940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7EB3E-B290-B71F-4210-B0BE0D6E4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5A5BD1-0319-33A3-32FB-04EA06D36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1600" b="1" dirty="0"/>
              <a:t>Appeal to the CAT after Review</a:t>
            </a:r>
            <a:endParaRPr lang="en-US" sz="1600" dirty="0"/>
          </a:p>
          <a:p>
            <a:r>
              <a:rPr lang="en-GB" sz="1200" dirty="0">
                <a:ea typeface="+mj-lt"/>
                <a:cs typeface="+mj-lt"/>
              </a:rPr>
              <a:t>For decisions set out at s.84(3) (previous slide) which have gone to the internal reviewer, the internal reviewer's decision can be reviewed by the CAT (s.84(1)(b))</a:t>
            </a:r>
          </a:p>
          <a:p>
            <a:r>
              <a:rPr lang="en-GB" sz="1200" dirty="0">
                <a:ea typeface="+mj-lt"/>
                <a:cs typeface="+mj-lt"/>
              </a:rPr>
              <a:t>All other reviewable decisions which have first been internally reviewed can also be reviewed by the CAT (s.84(1)(b))</a:t>
            </a:r>
            <a:endParaRPr lang="en-GB" dirty="0">
              <a:ea typeface="+mj-lt"/>
              <a:cs typeface="+mj-lt"/>
            </a:endParaRPr>
          </a:p>
          <a:p>
            <a:r>
              <a:rPr lang="en-GB" sz="1200" dirty="0">
                <a:ea typeface="+mj-lt"/>
                <a:cs typeface="+mj-lt"/>
              </a:rPr>
              <a:t>In both cases, the appeal to the CAT is a review of the decision of the internal review. </a:t>
            </a:r>
            <a:endParaRPr lang="en-GB" dirty="0">
              <a:ea typeface="+mj-lt"/>
              <a:cs typeface="+mj-lt"/>
            </a:endParaRPr>
          </a:p>
          <a:p>
            <a:r>
              <a:rPr lang="en-GB" sz="1200" dirty="0">
                <a:ea typeface="+mj-lt"/>
                <a:cs typeface="+mj-lt"/>
              </a:rPr>
              <a:t>"</a:t>
            </a:r>
            <a:r>
              <a:rPr lang="en-GB" sz="1200" i="1" dirty="0">
                <a:ea typeface="+mj-lt"/>
                <a:cs typeface="+mj-lt"/>
              </a:rPr>
              <a:t>The Tribunal must determine any other appeal under section 84(1) by applying the same principles as would be applied by the High Court in determining proceedings on judicial review</a:t>
            </a:r>
            <a:r>
              <a:rPr lang="en-GB" sz="1200" dirty="0">
                <a:ea typeface="+mj-lt"/>
                <a:cs typeface="+mj-lt"/>
              </a:rPr>
              <a:t>." - s.85(2)</a:t>
            </a:r>
            <a:endParaRPr lang="en-GB">
              <a:ea typeface="Lato Bold"/>
              <a:cs typeface="Lato Bold"/>
            </a:endParaRPr>
          </a:p>
          <a:p>
            <a:endParaRPr lang="en-GB">
              <a:ea typeface="Lato Bold"/>
              <a:cs typeface="Lato Bold"/>
            </a:endParaRPr>
          </a:p>
          <a:p>
            <a:pPr marL="285750" indent="-285750">
              <a:buFont typeface="Courier New" panose="020B0604020202020204" pitchFamily="34" charset="0"/>
              <a:buChar char="o"/>
            </a:pPr>
            <a:endParaRPr lang="en-GB" sz="1400" dirty="0">
              <a:ea typeface="Lato Bold"/>
              <a:cs typeface="Lato Bold"/>
            </a:endParaRPr>
          </a:p>
          <a:p>
            <a:endParaRPr lang="en-GB" sz="1200">
              <a:ea typeface="Lato Bold"/>
              <a:cs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2475621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6A2B5-A097-4E2E-900A-237154242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8000" y="2102461"/>
            <a:ext cx="7956488" cy="252000"/>
          </a:xfrm>
        </p:spPr>
        <p:txBody>
          <a:bodyPr/>
          <a:lstStyle/>
          <a:p>
            <a:r>
              <a:rPr lang="en-GB" sz="2400" dirty="0"/>
              <a:t>Wider </a:t>
            </a:r>
            <a:r>
              <a:rPr lang="en-GB" sz="2400" dirty="0">
                <a:ea typeface="+mj-lt"/>
                <a:cs typeface="+mj-lt"/>
              </a:rPr>
              <a:t>perspectives</a:t>
            </a:r>
            <a:r>
              <a:rPr lang="en-GB" sz="2400" dirty="0"/>
              <a:t> on the new regulatory regime</a:t>
            </a:r>
            <a:br>
              <a:rPr lang="en-GB" dirty="0"/>
            </a:br>
            <a:br>
              <a:rPr lang="en-GB" sz="3200" dirty="0"/>
            </a:br>
            <a:r>
              <a:rPr lang="en-GB" sz="3200" dirty="0"/>
              <a:t>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C18414-ACFC-50BE-1FEB-AB64BD3676F0}"/>
              </a:ext>
            </a:extLst>
          </p:cNvPr>
          <p:cNvSpPr txBox="1"/>
          <p:nvPr/>
        </p:nvSpPr>
        <p:spPr>
          <a:xfrm>
            <a:off x="971600" y="2459505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Tom Hickman KC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1A709C1-877A-106A-0AC3-B4B6B3EA08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8000" y="4104000"/>
            <a:ext cx="5400000" cy="360000"/>
          </a:xfrm>
        </p:spPr>
        <p:txBody>
          <a:bodyPr/>
          <a:lstStyle/>
          <a:p>
            <a:endParaRPr lang="en-GB" dirty="0"/>
          </a:p>
          <a:p>
            <a:pPr lvl="1"/>
            <a:r>
              <a:rPr lang="en-GB" dirty="0"/>
              <a:t>November 2025</a:t>
            </a:r>
            <a:endParaRPr lang="en-GB" dirty="0">
              <a:ea typeface="Lato Light"/>
              <a:cs typeface="Lato Light"/>
            </a:endParaRP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9022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2885-6194-4305-8AE8-9ED5CDF02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543" y="1963973"/>
            <a:ext cx="3683457" cy="592028"/>
          </a:xfrm>
        </p:spPr>
        <p:txBody>
          <a:bodyPr/>
          <a:lstStyle/>
          <a:p>
            <a:r>
              <a:rPr lang="en-GB" dirty="0"/>
              <a:t>Football Governance Act 2025: impact of the right of appeal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2CFDC-98B9-47C8-AFAD-ACF98BC8DF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4543" y="2833701"/>
            <a:ext cx="3240000" cy="252000"/>
          </a:xfrm>
        </p:spPr>
        <p:txBody>
          <a:bodyPr/>
          <a:lstStyle/>
          <a:p>
            <a:r>
              <a:rPr lang="en-GB" dirty="0"/>
              <a:t>Tom Richards KC</a:t>
            </a:r>
          </a:p>
        </p:txBody>
      </p:sp>
      <p:pic>
        <p:nvPicPr>
          <p:cNvPr id="7" name="Picture Placeholder 6" descr="The inside of a building&#10;&#10;Description automatically generated">
            <a:extLst>
              <a:ext uri="{FF2B5EF4-FFF2-40B4-BE49-F238E27FC236}">
                <a16:creationId xmlns:a16="http://schemas.microsoft.com/office/drawing/2014/main" id="{870472A1-E4EC-4849-8867-AA8E5663742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" b="62"/>
          <a:stretch>
            <a:fillRect/>
          </a:stretch>
        </p:blipFill>
        <p:spPr/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39F2A-27DA-47E8-A82D-27DDDADD0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68178-02AE-42FC-958D-6B8F13B60175}" type="slidenum">
              <a:rPr kumimoji="0" lang="en-GB" sz="700" b="0" i="0" u="none" strike="noStrike" kern="1200" cap="none" spc="0" normalizeH="0" baseline="0" noProof="0" smtClean="0">
                <a:ln>
                  <a:noFill/>
                </a:ln>
                <a:solidFill>
                  <a:srgbClr val="201747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700" b="0" i="0" u="none" strike="noStrike" kern="1200" cap="none" spc="0" normalizeH="0" baseline="0" noProof="0">
              <a:ln>
                <a:noFill/>
              </a:ln>
              <a:solidFill>
                <a:srgbClr val="201747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0B118B-A917-C937-4B11-AE338865ABB1}"/>
              </a:ext>
            </a:extLst>
          </p:cNvPr>
          <p:cNvSpPr txBox="1"/>
          <p:nvPr/>
        </p:nvSpPr>
        <p:spPr>
          <a:xfrm>
            <a:off x="2075290" y="33634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708CA7-F688-91EE-93D4-C9D8E4FE88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1" t="-927" r="-6931" b="927"/>
          <a:stretch>
            <a:fillRect/>
          </a:stretch>
        </p:blipFill>
        <p:spPr>
          <a:xfrm>
            <a:off x="4572000" y="-28224"/>
            <a:ext cx="6860117" cy="5145088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63096F0-5E58-B1D2-2FDC-C7703916C065}"/>
              </a:ext>
            </a:extLst>
          </p:cNvPr>
          <p:cNvSpPr txBox="1">
            <a:spLocks/>
          </p:cNvSpPr>
          <p:nvPr/>
        </p:nvSpPr>
        <p:spPr>
          <a:xfrm>
            <a:off x="564543" y="4225830"/>
            <a:ext cx="5400000" cy="360000"/>
          </a:xfrm>
          <a:prstGeom prst="rect">
            <a:avLst/>
          </a:prstGeom>
        </p:spPr>
        <p:txBody>
          <a:bodyPr/>
          <a:lstStyle>
            <a:lvl1pPr marL="0" indent="0" algn="l" defTabSz="685983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983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0" indent="0" algn="l" defTabSz="685983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" indent="-108000" algn="l" defTabSz="685983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00" indent="-108000" algn="l" defTabSz="685983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dirty="0">
                <a:solidFill>
                  <a:schemeClr val="bg1"/>
                </a:solidFill>
              </a:rPr>
              <a:t>November 2025</a:t>
            </a:r>
            <a:endParaRPr lang="en-GB" dirty="0">
              <a:solidFill>
                <a:schemeClr val="bg1"/>
              </a:solidFill>
              <a:ea typeface="Lato Light"/>
              <a:cs typeface="Lato Light"/>
            </a:endParaRPr>
          </a:p>
          <a:p>
            <a:pPr lvl="1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156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BB1554-3259-4066-80AD-D68C7227B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i="1" dirty="0"/>
          </a:p>
          <a:p>
            <a:endParaRPr lang="en-GB" i="1" dirty="0"/>
          </a:p>
          <a:p>
            <a:r>
              <a:rPr lang="en-GB" i="1" dirty="0"/>
              <a:t>‘A concerned person, or any other person with a sufficient interest, may appeal to the Tribunal against a decision to which this section applies’</a:t>
            </a:r>
            <a:r>
              <a:rPr lang="en-GB" sz="1400" dirty="0"/>
              <a:t> </a:t>
            </a:r>
          </a:p>
          <a:p>
            <a:r>
              <a:rPr lang="en-GB" sz="1400" dirty="0"/>
              <a:t>		Football Governance Act, section 84(2)</a:t>
            </a:r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5579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42F30A-5379-6137-9DB7-D289BF9BE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0" y="1081088"/>
            <a:ext cx="7200000" cy="3240000"/>
          </a:xfrm>
        </p:spPr>
        <p:txBody>
          <a:bodyPr/>
          <a:lstStyle/>
          <a:p>
            <a:r>
              <a:rPr lang="en-US" dirty="0"/>
              <a:t>“Sufficient interest”: statutory inspiration</a:t>
            </a:r>
          </a:p>
          <a:p>
            <a:r>
              <a:rPr lang="en-US" sz="1400" dirty="0"/>
              <a:t>Section 47(2) of the Competition Act 1998:</a:t>
            </a:r>
          </a:p>
          <a:p>
            <a:r>
              <a:rPr lang="en-US" sz="1400" i="1" dirty="0"/>
              <a:t>‘A person may make an appeal under subsection (1) only if the Tribunal considers that he has a </a:t>
            </a:r>
            <a:r>
              <a:rPr lang="en-US" sz="1400" b="1" i="1" dirty="0"/>
              <a:t>sufficient interest </a:t>
            </a:r>
            <a:r>
              <a:rPr lang="en-US" sz="1400" i="1" dirty="0"/>
              <a:t>in the decision with respect to which the appeal is made, or that he represents persons who have such an interest.’</a:t>
            </a:r>
          </a:p>
          <a:p>
            <a:r>
              <a:rPr lang="en-US" sz="1400" dirty="0"/>
              <a:t>Section 31(3) of the Senior Courts Act 1981:</a:t>
            </a:r>
          </a:p>
          <a:p>
            <a:r>
              <a:rPr lang="en-US" sz="1400" i="1" dirty="0"/>
              <a:t>‘No application for judicial review shall be made unless the leave of the High Court has been obtained in accordance with rules of court; and the court shall not grant leave to make such an application unless it considers that the applicant has a </a:t>
            </a:r>
            <a:r>
              <a:rPr lang="en-US" sz="1400" b="1" i="1" dirty="0"/>
              <a:t>sufficient interest </a:t>
            </a:r>
            <a:r>
              <a:rPr lang="en-US" sz="1400" i="1" dirty="0"/>
              <a:t>in the matter to which the application relates.’</a:t>
            </a:r>
          </a:p>
          <a:p>
            <a:endParaRPr lang="en-US" sz="1400" i="1" dirty="0"/>
          </a:p>
          <a:p>
            <a:endParaRPr lang="en-US" sz="1400" i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48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04D0A3-7083-1693-5D41-E5F9DC209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491DB6-0CDE-BFDE-9274-F9A25B97944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224000" y="4752000"/>
            <a:ext cx="540000" cy="144000"/>
          </a:xfrm>
          <a:prstGeom prst="rect">
            <a:avLst/>
          </a:prstGeom>
        </p:spPr>
        <p:txBody>
          <a:bodyPr/>
          <a:lstStyle/>
          <a:p>
            <a:fld id="{0B868178-02AE-42FC-958D-6B8F13B60175}" type="slidenum">
              <a:rPr lang="en-GB" smtClean="0"/>
              <a:t>26</a:t>
            </a:fld>
            <a:endParaRPr lang="en-GB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65D642C7-6068-0392-8119-EAD11DA27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5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517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E43A0B-07B9-F9BA-CD90-8F7305127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“Sufficient interest” in judicial review...</a:t>
            </a:r>
          </a:p>
          <a:p>
            <a:r>
              <a:rPr lang="en-GB" sz="1400" i="1" dirty="0"/>
              <a:t>	Inland Revenue Commissioners v National Federation of Self-Employed and Small 	Businesses Ltd</a:t>
            </a:r>
            <a:r>
              <a:rPr lang="en-GB" sz="1400" dirty="0"/>
              <a:t> [1982] AC 617</a:t>
            </a:r>
          </a:p>
          <a:p>
            <a:r>
              <a:rPr lang="en-GB" sz="1400" i="1" dirty="0"/>
              <a:t>	R (Good Law Project) v Prime Minister</a:t>
            </a:r>
            <a:r>
              <a:rPr lang="en-GB" sz="1400" dirty="0"/>
              <a:t> [2022] EWHC 298 (Admin) </a:t>
            </a:r>
          </a:p>
          <a:p>
            <a:r>
              <a:rPr lang="en-US" dirty="0"/>
              <a:t>in football arbitration…</a:t>
            </a:r>
          </a:p>
          <a:p>
            <a:r>
              <a:rPr lang="en-US" sz="1400" dirty="0"/>
              <a:t>	</a:t>
            </a:r>
            <a:r>
              <a:rPr lang="en-US" sz="1400" i="1" dirty="0"/>
              <a:t>Sheffield United Football Club Ltd v Football Association Premier League 	Ltd [2007] 	ISLR-SLR 7</a:t>
            </a:r>
          </a:p>
          <a:p>
            <a:r>
              <a:rPr lang="en-US" dirty="0"/>
              <a:t>and under the 2025 Act? </a:t>
            </a:r>
          </a:p>
          <a:p>
            <a:r>
              <a:rPr lang="en-US" sz="1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75825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937EC2-5507-660C-B046-36B127979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999" y="1116000"/>
            <a:ext cx="3476537" cy="3240000"/>
          </a:xfrm>
        </p:spPr>
        <p:txBody>
          <a:bodyPr/>
          <a:lstStyle/>
          <a:p>
            <a:r>
              <a:rPr lang="en-US" dirty="0"/>
              <a:t>CAT appeals vs. arbitration	</a:t>
            </a:r>
          </a:p>
          <a:p>
            <a:r>
              <a:rPr lang="en-US" sz="1400" b="1" u="sng" dirty="0"/>
              <a:t>CAT</a:t>
            </a:r>
            <a:r>
              <a:rPr lang="en-US" sz="1400" dirty="0"/>
              <a:t>			</a:t>
            </a:r>
          </a:p>
          <a:p>
            <a:r>
              <a:rPr lang="en-US" sz="1400" dirty="0"/>
              <a:t>Open justice	</a:t>
            </a:r>
          </a:p>
          <a:p>
            <a:r>
              <a:rPr lang="en-US" sz="1400" dirty="0"/>
              <a:t>CAT chair + wing members</a:t>
            </a:r>
          </a:p>
          <a:p>
            <a:r>
              <a:rPr lang="en-US" sz="1400" dirty="0"/>
              <a:t>Publicly available jurisprudence	</a:t>
            </a:r>
          </a:p>
          <a:p>
            <a:r>
              <a:rPr lang="en-US" sz="1400" dirty="0"/>
              <a:t>Founded in statute			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2F6AA302-C5A4-D715-D16C-13EDE47C6016}"/>
              </a:ext>
            </a:extLst>
          </p:cNvPr>
          <p:cNvSpPr txBox="1">
            <a:spLocks/>
          </p:cNvSpPr>
          <p:nvPr/>
        </p:nvSpPr>
        <p:spPr>
          <a:xfrm>
            <a:off x="4969075" y="1642915"/>
            <a:ext cx="3110776" cy="32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983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None/>
              <a:defRPr sz="17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685983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685983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" indent="-108000" algn="l" defTabSz="685983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" indent="-108000" algn="l" defTabSz="685983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sng" dirty="0"/>
              <a:t>Arbitration</a:t>
            </a:r>
          </a:p>
          <a:p>
            <a:r>
              <a:rPr lang="en-US" sz="1400" dirty="0"/>
              <a:t>Privacy</a:t>
            </a:r>
          </a:p>
          <a:p>
            <a:r>
              <a:rPr lang="en-US" sz="1400" dirty="0"/>
              <a:t>Choice of arbitrator(s)</a:t>
            </a:r>
          </a:p>
          <a:p>
            <a:r>
              <a:rPr lang="en-US" sz="1400" dirty="0"/>
              <a:t>Restricted availability of prior decisions</a:t>
            </a:r>
          </a:p>
          <a:p>
            <a:r>
              <a:rPr lang="en-US" sz="1400" dirty="0"/>
              <a:t>Founded in consent	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825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2D1979-28B6-40AF-8BDF-CD80B7C803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3608" y="556320"/>
            <a:ext cx="5400000" cy="432000"/>
          </a:xfrm>
        </p:spPr>
        <p:txBody>
          <a:bodyPr/>
          <a:lstStyle/>
          <a:p>
            <a:r>
              <a:rPr lang="en-US"/>
              <a:t>Telephone: </a:t>
            </a:r>
            <a:r>
              <a:rPr lang="en-US">
                <a:latin typeface="+mn-lt"/>
              </a:rPr>
              <a:t>+44(0) 207 583 1770</a:t>
            </a:r>
          </a:p>
          <a:p>
            <a:r>
              <a:rPr lang="en-US"/>
              <a:t>Email: </a:t>
            </a:r>
            <a:r>
              <a:rPr lang="en-US">
                <a:latin typeface="+mn-lt"/>
              </a:rPr>
              <a:t>clerks@blackstonechambers.com</a:t>
            </a:r>
          </a:p>
          <a:p>
            <a:r>
              <a:rPr lang="en-US" u="sng"/>
              <a:t>www.blackstonechambers.com</a:t>
            </a:r>
            <a:endParaRPr lang="en-GB" u="s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33B60-7027-476B-8E16-9CBBBBD7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63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verture - Blackstone Chambers">
      <a:dk1>
        <a:srgbClr val="201747"/>
      </a:dk1>
      <a:lt1>
        <a:srgbClr val="FFFFFF"/>
      </a:lt1>
      <a:dk2>
        <a:srgbClr val="201747"/>
      </a:dk2>
      <a:lt2>
        <a:srgbClr val="FFFFFF"/>
      </a:lt2>
      <a:accent1>
        <a:srgbClr val="283583"/>
      </a:accent1>
      <a:accent2>
        <a:srgbClr val="6AC5D8"/>
      </a:accent2>
      <a:accent3>
        <a:srgbClr val="F29DC3"/>
      </a:accent3>
      <a:accent4>
        <a:srgbClr val="78C195"/>
      </a:accent4>
      <a:accent5>
        <a:srgbClr val="F07E4A"/>
      </a:accent5>
      <a:accent6>
        <a:srgbClr val="8E79B6"/>
      </a:accent6>
      <a:hlink>
        <a:srgbClr val="6AC5D8"/>
      </a:hlink>
      <a:folHlink>
        <a:srgbClr val="F29DC3"/>
      </a:folHlink>
    </a:clrScheme>
    <a:fontScheme name="Custom 1">
      <a:majorFont>
        <a:latin typeface="Lato Bold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lackstone Chambers PowerPoint template" id="{E73D22B8-2518-466B-90B4-ED89032250AC}" vid="{9401F692-7A93-4693-8C17-9890B182D1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A9715336DF2D4E81A18F144B686DA8" ma:contentTypeVersion="19" ma:contentTypeDescription="Create a new document." ma:contentTypeScope="" ma:versionID="4c80472185ca80db222fbc0aefb849fa">
  <xsd:schema xmlns:xsd="http://www.w3.org/2001/XMLSchema" xmlns:xs="http://www.w3.org/2001/XMLSchema" xmlns:p="http://schemas.microsoft.com/office/2006/metadata/properties" xmlns:ns2="c6c0fa4b-f827-4eaa-a33b-3ff32b4945f7" xmlns:ns3="5a1fd0b4-36ef-4580-9fc9-36f6c03061ee" targetNamespace="http://schemas.microsoft.com/office/2006/metadata/properties" ma:root="true" ma:fieldsID="8b61ac1a525290481f4b69bf35bb3b88" ns2:_="" ns3:_="">
    <xsd:import namespace="c6c0fa4b-f827-4eaa-a33b-3ff32b4945f7"/>
    <xsd:import namespace="5a1fd0b4-36ef-4580-9fc9-36f6c03061e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c0fa4b-f827-4eaa-a33b-3ff32b4945f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c58c15e-130e-4120-b4b5-c2d79bda0a9c}" ma:internalName="TaxCatchAll" ma:showField="CatchAllData" ma:web="c6c0fa4b-f827-4eaa-a33b-3ff32b4945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1fd0b4-36ef-4580-9fc9-36f6c03061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0a9f690-fc47-45ee-ab4d-4d899b5dd9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a1fd0b4-36ef-4580-9fc9-36f6c03061ee">
      <Terms xmlns="http://schemas.microsoft.com/office/infopath/2007/PartnerControls"/>
    </lcf76f155ced4ddcb4097134ff3c332f>
    <TaxCatchAll xmlns="c6c0fa4b-f827-4eaa-a33b-3ff32b4945f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11CBBC-080A-4C1A-8620-4B23C43077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c0fa4b-f827-4eaa-a33b-3ff32b4945f7"/>
    <ds:schemaRef ds:uri="5a1fd0b4-36ef-4580-9fc9-36f6c03061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609366-62B8-4B1E-AB72-C965755044F9}">
  <ds:schemaRefs>
    <ds:schemaRef ds:uri="http://schemas.microsoft.com/office/2006/metadata/properties"/>
    <ds:schemaRef ds:uri="http://schemas.microsoft.com/office/infopath/2007/PartnerControls"/>
    <ds:schemaRef ds:uri="5a1fd0b4-36ef-4580-9fc9-36f6c03061ee"/>
    <ds:schemaRef ds:uri="c6c0fa4b-f827-4eaa-a33b-3ff32b4945f7"/>
  </ds:schemaRefs>
</ds:datastoreItem>
</file>

<file path=customXml/itemProps3.xml><?xml version="1.0" encoding="utf-8"?>
<ds:datastoreItem xmlns:ds="http://schemas.openxmlformats.org/officeDocument/2006/customXml" ds:itemID="{A5FA86A3-E632-450D-B64F-5DB4A93C89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</TotalTime>
  <Words>1874</Words>
  <Application>Microsoft Office PowerPoint</Application>
  <PresentationFormat>Custom</PresentationFormat>
  <Paragraphs>177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Arial</vt:lpstr>
      <vt:lpstr>Arial,Sans-Serif</vt:lpstr>
      <vt:lpstr>Calibri</vt:lpstr>
      <vt:lpstr>Courier New</vt:lpstr>
      <vt:lpstr>Courier New,monospace</vt:lpstr>
      <vt:lpstr>Lato</vt:lpstr>
      <vt:lpstr>Lato Bold</vt:lpstr>
      <vt:lpstr>Lato Light</vt:lpstr>
      <vt:lpstr>Segoe UI</vt:lpstr>
      <vt:lpstr>Wingdings</vt:lpstr>
      <vt:lpstr>Office Theme</vt:lpstr>
      <vt:lpstr>The impact of the Football Governance Act on dispute resolution in football   </vt:lpstr>
      <vt:lpstr>Football governance: where are we now?</vt:lpstr>
      <vt:lpstr>Source of Powers: creatures of contract…</vt:lpstr>
      <vt:lpstr>Scope of powers</vt:lpstr>
      <vt:lpstr>Investigations for Misconduct</vt:lpstr>
      <vt:lpstr>Proceedings and sanction</vt:lpstr>
      <vt:lpstr>Football Governance Act 2025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Wider perspectives on the new regulatory regime   </vt:lpstr>
      <vt:lpstr>Football Governance Act 2025: impact of the right of appeal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heading here</dc:title>
  <dc:creator>asha.parmar@overture.london</dc:creator>
  <cp:lastModifiedBy>Charlotte Chigoneka</cp:lastModifiedBy>
  <cp:revision>26</cp:revision>
  <dcterms:created xsi:type="dcterms:W3CDTF">2020-03-30T14:07:25Z</dcterms:created>
  <dcterms:modified xsi:type="dcterms:W3CDTF">2025-12-04T09:30:26Z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0x01010092A9715336DF2D4E81A18F144B686DA8</vt:lpwstr>
  </property>
  <property fmtid="{D5CDD505-2E9C-101B-9397-08002B2CF9AE}" pid="3" name="MediaServiceImageTags">
    <vt:lpwstr/>
  </property>
</Properties>
</file>